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9926638" cy="6797675"/>
  <p:embeddedFontLst>
    <p:embeddedFont>
      <p:font typeface="Calisto MT" panose="02040603050505030304" pitchFamily="18"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Lustria" panose="020B0604020202020204" charset="0"/>
      <p:regular r:id="rId31"/>
    </p:embeddedFont>
    <p:embeddedFont>
      <p:font typeface="Rosarivo" panose="020B0604020202020204"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CS5EvCFEsr+/kPdYedVsFOrMx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302125" cy="3397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621338" y="0"/>
            <a:ext cx="4303712" cy="3397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188" y="3228975"/>
            <a:ext cx="7942262" cy="305911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363"/>
            <a:ext cx="4302125" cy="3397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621338" y="6456363"/>
            <a:ext cx="4303712" cy="339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 name="Google Shape;89;p1:notes"/>
          <p:cNvSpPr txBox="1">
            <a:spLocks noGrp="1"/>
          </p:cNvSpPr>
          <p:nvPr>
            <p:ph type="body" idx="1"/>
          </p:nvPr>
        </p:nvSpPr>
        <p:spPr>
          <a:xfrm>
            <a:off x="992188" y="3228975"/>
            <a:ext cx="7942262" cy="30591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5621338" y="6456363"/>
            <a:ext cx="4303712"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0: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5" name="Google Shape;265;p10: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6" name="Google Shape;286;p11: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9" name="Google Shape;309;p12: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 name="Google Shape;336;p13: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9" name="Google Shape;359;p14: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5: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8" name="Google Shape;368;p15: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6: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7" name="Google Shape;377;p16: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7: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6" name="Google Shape;386;p17: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4" name="Google Shape;394;p18: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3" name="Google Shape;403;p19: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 name="Google Shape;98;p2: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0: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3" name="Google Shape;413;p20: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7" name="Google Shape;117;p4: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1" name="Google Shape;131;p5: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0" name="Google Shape;210;p6: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 name="Google Shape;232;p7: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8: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1" name="Google Shape;241;p8: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992188" y="3228975"/>
            <a:ext cx="7942262"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0" name="Google Shape;250;p9:notes"/>
          <p:cNvSpPr>
            <a:spLocks noGrp="1" noRot="1" noChangeAspect="1"/>
          </p:cNvSpPr>
          <p:nvPr>
            <p:ph type="sldImg" idx="2"/>
          </p:nvPr>
        </p:nvSpPr>
        <p:spPr>
          <a:xfrm>
            <a:off x="3263900" y="509588"/>
            <a:ext cx="3398838"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p:nvPr/>
        </p:nvSpPr>
        <p:spPr>
          <a:xfrm>
            <a:off x="142844" y="1142984"/>
            <a:ext cx="8858312" cy="142876"/>
          </a:xfrm>
          <a:prstGeom prst="roundRect">
            <a:avLst>
              <a:gd name="adj" fmla="val 16667"/>
            </a:avLst>
          </a:prstGeom>
          <a:solidFill>
            <a:srgbClr val="930034"/>
          </a:solidFill>
          <a:ln w="25400" cap="flat" cmpd="sng">
            <a:solidFill>
              <a:srgbClr val="930034"/>
            </a:solidFill>
            <a:prstDash val="solid"/>
            <a:round/>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pic>
        <p:nvPicPr>
          <p:cNvPr id="23" name="Google Shape;23;p23"/>
          <p:cNvPicPr preferRelativeResize="0"/>
          <p:nvPr/>
        </p:nvPicPr>
        <p:blipFill rotWithShape="1">
          <a:blip r:embed="rId2">
            <a:alphaModFix/>
          </a:blip>
          <a:srcRect/>
          <a:stretch/>
        </p:blipFill>
        <p:spPr>
          <a:xfrm>
            <a:off x="153988" y="142875"/>
            <a:ext cx="1560512" cy="928688"/>
          </a:xfrm>
          <a:prstGeom prst="rect">
            <a:avLst/>
          </a:prstGeom>
          <a:noFill/>
          <a:ln>
            <a:noFill/>
          </a:ln>
        </p:spPr>
      </p:pic>
      <p:sp>
        <p:nvSpPr>
          <p:cNvPr id="24" name="Google Shape;24;p23"/>
          <p:cNvSpPr/>
          <p:nvPr/>
        </p:nvSpPr>
        <p:spPr>
          <a:xfrm>
            <a:off x="142844" y="1142984"/>
            <a:ext cx="8858312" cy="142876"/>
          </a:xfrm>
          <a:prstGeom prst="roundRect">
            <a:avLst>
              <a:gd name="adj" fmla="val 16667"/>
            </a:avLst>
          </a:prstGeom>
          <a:solidFill>
            <a:srgbClr val="930034"/>
          </a:solidFill>
          <a:ln w="25400" cap="flat" cmpd="sng">
            <a:solidFill>
              <a:srgbClr val="930034"/>
            </a:solidFill>
            <a:prstDash val="solid"/>
            <a:round/>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7" name="Google Shape;2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3" name="Google Shape;33;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4" name="Google Shape;64;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30"/>
          <p:cNvSpPr>
            <a:spLocks noGrp="1"/>
          </p:cNvSpPr>
          <p:nvPr>
            <p:ph type="pic" idx="2"/>
          </p:nvPr>
        </p:nvSpPr>
        <p:spPr>
          <a:xfrm>
            <a:off x="1792288" y="612775"/>
            <a:ext cx="5486400" cy="4114800"/>
          </a:xfrm>
          <a:prstGeom prst="rect">
            <a:avLst/>
          </a:prstGeom>
          <a:noFill/>
          <a:ln>
            <a:noFill/>
          </a:ln>
        </p:spPr>
      </p:sp>
      <p:sp>
        <p:nvSpPr>
          <p:cNvPr id="71" name="Google Shape;71;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ohammed.uddin11@northsout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pn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 Id="rId9" Type="http://schemas.openxmlformats.org/officeDocument/2006/relationships/image" Target="../media/image2.jpg"/></Relationships>
</file>

<file path=ppt/slides/_rels/slide12.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image" Target="../media/image2.jpg"/><Relationship Id="rId4" Type="http://schemas.openxmlformats.org/officeDocument/2006/relationships/image" Target="../media/image29.png"/><Relationship Id="rId9" Type="http://schemas.openxmlformats.org/officeDocument/2006/relationships/image" Target="../media/image34.jpg"/></Relationships>
</file>

<file path=ppt/slides/_rels/slide13.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i="0" u="none" strike="noStrike" cap="none">
                <a:solidFill>
                  <a:srgbClr val="92D050"/>
                </a:solidFill>
                <a:latin typeface="Rosarivo"/>
                <a:ea typeface="Rosarivo"/>
                <a:cs typeface="Rosarivo"/>
                <a:sym typeface="Rosarivo"/>
              </a:rPr>
              <a:t>CHE 101L</a:t>
            </a:r>
            <a:endParaRPr sz="4400" b="0" i="0" u="none" strike="noStrike" cap="none">
              <a:solidFill>
                <a:srgbClr val="92D050"/>
              </a:solidFill>
              <a:latin typeface="Rosarivo"/>
              <a:ea typeface="Rosarivo"/>
              <a:cs typeface="Rosarivo"/>
              <a:sym typeface="Rosarivo"/>
            </a:endParaRPr>
          </a:p>
        </p:txBody>
      </p:sp>
      <p:sp>
        <p:nvSpPr>
          <p:cNvPr id="94" name="Google Shape;94;p1"/>
          <p:cNvSpPr txBox="1"/>
          <p:nvPr/>
        </p:nvSpPr>
        <p:spPr>
          <a:xfrm>
            <a:off x="1142999" y="1752600"/>
            <a:ext cx="7335175" cy="1941173"/>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spcBef>
                <a:spcPts val="0"/>
              </a:spcBef>
              <a:spcAft>
                <a:spcPts val="0"/>
              </a:spcAft>
              <a:buClr>
                <a:srgbClr val="E36C09"/>
              </a:buClr>
              <a:buSzPts val="6000"/>
              <a:buFont typeface="Lustria"/>
              <a:buNone/>
            </a:pPr>
            <a:r>
              <a:rPr lang="en-US" sz="6000" b="1" i="0" u="none" strike="noStrike" cap="none" dirty="0">
                <a:solidFill>
                  <a:srgbClr val="E36C09"/>
                </a:solidFill>
                <a:latin typeface="Lustria"/>
                <a:ea typeface="Lustria"/>
                <a:cs typeface="Lustria"/>
                <a:sym typeface="Lustria"/>
              </a:rPr>
              <a:t>General Chemistry</a:t>
            </a:r>
            <a:endParaRPr dirty="0"/>
          </a:p>
          <a:p>
            <a:pPr marL="0" marR="0" lvl="0" indent="0" algn="ctr" rtl="0">
              <a:spcBef>
                <a:spcPts val="0"/>
              </a:spcBef>
              <a:spcAft>
                <a:spcPts val="0"/>
              </a:spcAft>
              <a:buClr>
                <a:srgbClr val="E36C09"/>
              </a:buClr>
              <a:buSzPts val="6000"/>
              <a:buFont typeface="Lustria"/>
              <a:buNone/>
            </a:pPr>
            <a:r>
              <a:rPr lang="en-US" sz="6000" b="1" i="0" u="none" strike="noStrike" cap="none" dirty="0">
                <a:solidFill>
                  <a:srgbClr val="E36C09"/>
                </a:solidFill>
                <a:latin typeface="Lustria"/>
                <a:ea typeface="Lustria"/>
                <a:cs typeface="Lustria"/>
                <a:sym typeface="Lustria"/>
              </a:rPr>
              <a:t>Lab</a:t>
            </a:r>
            <a:endParaRPr sz="6000" b="1" i="0" u="none" strike="noStrike" cap="none" dirty="0">
              <a:solidFill>
                <a:srgbClr val="E36C09"/>
              </a:solidFill>
              <a:latin typeface="Lustria"/>
              <a:ea typeface="Lustria"/>
              <a:cs typeface="Lustria"/>
              <a:sym typeface="Lustria"/>
            </a:endParaRPr>
          </a:p>
        </p:txBody>
      </p:sp>
      <p:pic>
        <p:nvPicPr>
          <p:cNvPr id="95" name="Google Shape;95;p1"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
        <p:nvSpPr>
          <p:cNvPr id="2" name="Title 1">
            <a:extLst>
              <a:ext uri="{FF2B5EF4-FFF2-40B4-BE49-F238E27FC236}">
                <a16:creationId xmlns:a16="http://schemas.microsoft.com/office/drawing/2014/main" id="{8A02F76E-1C1D-7D27-8824-164C4E0AA279}"/>
              </a:ext>
            </a:extLst>
          </p:cNvPr>
          <p:cNvSpPr txBox="1">
            <a:spLocks/>
          </p:cNvSpPr>
          <p:nvPr/>
        </p:nvSpPr>
        <p:spPr>
          <a:xfrm>
            <a:off x="637615" y="3962400"/>
            <a:ext cx="7972985" cy="2362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fontScale="2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n-US" sz="8000" b="1" dirty="0">
              <a:solidFill>
                <a:srgbClr val="00B050"/>
              </a:solidFill>
              <a:latin typeface="Corbel" panose="020B0503020204020204" pitchFamily="34" charset="0"/>
              <a:ea typeface="Microsoft YaHei" panose="020B0503020204020204" pitchFamily="34" charset="-122"/>
              <a:cs typeface="Arial" panose="020B0604020202020204" pitchFamily="34" charset="0"/>
            </a:endParaRPr>
          </a:p>
          <a:p>
            <a:pPr algn="just">
              <a:lnSpc>
                <a:spcPct val="120000"/>
              </a:lnSpc>
            </a:pPr>
            <a:endParaRPr lang="en-US" sz="11200" dirty="0">
              <a:solidFill>
                <a:srgbClr val="7030A0"/>
              </a:solidFill>
              <a:latin typeface="Calisto MT" panose="02040603050505030304" pitchFamily="18" charset="0"/>
              <a:ea typeface="Microsoft YaHei" panose="020B0503020204020204" pitchFamily="34" charset="-122"/>
              <a:cs typeface="Arial" panose="020B0604020202020204" pitchFamily="34" charset="0"/>
            </a:endParaRPr>
          </a:p>
          <a:p>
            <a:pPr algn="just">
              <a:lnSpc>
                <a:spcPct val="120000"/>
              </a:lnSpc>
            </a:pPr>
            <a:endParaRPr lang="en-US" sz="11200" dirty="0">
              <a:solidFill>
                <a:srgbClr val="7030A0"/>
              </a:solidFill>
              <a:latin typeface="Calisto MT" panose="02040603050505030304" pitchFamily="18" charset="0"/>
              <a:ea typeface="Microsoft YaHei" panose="020B0503020204020204" pitchFamily="34" charset="-122"/>
              <a:cs typeface="Arial" panose="020B0604020202020204" pitchFamily="34" charset="0"/>
            </a:endParaRPr>
          </a:p>
          <a:p>
            <a:pPr algn="just">
              <a:lnSpc>
                <a:spcPct val="120000"/>
              </a:lnSpc>
            </a:pPr>
            <a:r>
              <a:rPr lang="en-US" sz="11200" dirty="0">
                <a:solidFill>
                  <a:srgbClr val="7030A0"/>
                </a:solidFill>
                <a:latin typeface="Calisto MT" panose="02040603050505030304" pitchFamily="18" charset="0"/>
                <a:ea typeface="Microsoft YaHei" panose="020B0503020204020204" pitchFamily="34" charset="-122"/>
                <a:cs typeface="Arial" panose="020B0604020202020204" pitchFamily="34" charset="0"/>
              </a:rPr>
              <a:t>Monzil Hossain</a:t>
            </a:r>
            <a:endParaRPr lang="en-US" sz="8000" dirty="0">
              <a:latin typeface="Calisto MT" panose="02040603050505030304" pitchFamily="18" charset="0"/>
              <a:ea typeface="Microsoft YaHei" panose="020B0503020204020204" pitchFamily="34" charset="-122"/>
              <a:cs typeface="Arial" panose="020B0604020202020204" pitchFamily="34" charset="0"/>
            </a:endParaRPr>
          </a:p>
          <a:p>
            <a:pPr algn="just">
              <a:lnSpc>
                <a:spcPct val="120000"/>
              </a:lnSpc>
            </a:pPr>
            <a:r>
              <a:rPr lang="en-US" sz="5200" dirty="0">
                <a:solidFill>
                  <a:srgbClr val="00B050"/>
                </a:solidFill>
                <a:latin typeface="Calisto MT" panose="02040603050505030304" pitchFamily="18" charset="0"/>
                <a:ea typeface="Microsoft YaHei" panose="020B0503020204020204" pitchFamily="34" charset="-122"/>
                <a:cs typeface="Arial" panose="020B0604020202020204" pitchFamily="34" charset="0"/>
              </a:rPr>
              <a:t>BS in Chemistry (New York University, USA), MS in Chemical Engineering (Columbia University, USA) </a:t>
            </a:r>
          </a:p>
          <a:p>
            <a:pPr algn="just">
              <a:lnSpc>
                <a:spcPct val="120000"/>
              </a:lnSpc>
            </a:pPr>
            <a:r>
              <a:rPr lang="en-US" sz="7200" dirty="0">
                <a:solidFill>
                  <a:srgbClr val="00B050"/>
                </a:solidFill>
                <a:latin typeface="Calisto MT" panose="02040603050505030304" pitchFamily="18" charset="0"/>
                <a:ea typeface="Microsoft YaHei" panose="020B0503020204020204" pitchFamily="34" charset="-122"/>
                <a:cs typeface="Arial" panose="020B0604020202020204" pitchFamily="34" charset="0"/>
              </a:rPr>
              <a:t>Lecturer</a:t>
            </a:r>
          </a:p>
          <a:p>
            <a:pPr algn="just">
              <a:lnSpc>
                <a:spcPct val="120000"/>
              </a:lnSpc>
            </a:pPr>
            <a:r>
              <a:rPr lang="en-US" sz="7200" dirty="0">
                <a:solidFill>
                  <a:srgbClr val="00B050"/>
                </a:solidFill>
                <a:latin typeface="Calisto MT" panose="02040603050505030304" pitchFamily="18" charset="0"/>
                <a:ea typeface="Microsoft YaHei" panose="020B0503020204020204" pitchFamily="34" charset="-122"/>
                <a:cs typeface="Arial" panose="020B0604020202020204" pitchFamily="34" charset="0"/>
              </a:rPr>
              <a:t>Department of Biochemistry and Microbiology</a:t>
            </a:r>
          </a:p>
          <a:p>
            <a:pPr algn="just">
              <a:lnSpc>
                <a:spcPct val="120000"/>
              </a:lnSpc>
            </a:pPr>
            <a:r>
              <a:rPr lang="en-US" sz="7200" dirty="0">
                <a:solidFill>
                  <a:srgbClr val="00B050"/>
                </a:solidFill>
                <a:latin typeface="Calisto MT" panose="02040603050505030304" pitchFamily="18" charset="0"/>
                <a:ea typeface="Microsoft YaHei" panose="020B0503020204020204" pitchFamily="34" charset="-122"/>
                <a:cs typeface="Arial" panose="020B0604020202020204" pitchFamily="34" charset="0"/>
              </a:rPr>
              <a:t>School of Health &amp; Life Sciences</a:t>
            </a:r>
          </a:p>
          <a:p>
            <a:pPr algn="just">
              <a:lnSpc>
                <a:spcPct val="120000"/>
              </a:lnSpc>
            </a:pPr>
            <a:r>
              <a:rPr lang="en-US" sz="7200" dirty="0">
                <a:latin typeface="Calisto MT" panose="02040603050505030304" pitchFamily="18" charset="0"/>
                <a:cs typeface="Calibri Light"/>
                <a:hlinkClick r:id="rId4"/>
              </a:rPr>
              <a:t>monzil.hossain@northsouth.edu</a:t>
            </a:r>
            <a:endParaRPr lang="en-US" sz="7200" dirty="0">
              <a:solidFill>
                <a:srgbClr val="00B050"/>
              </a:solidFill>
              <a:latin typeface="Calisto MT" panose="02040603050505030304" pitchFamily="18" charset="0"/>
              <a:cs typeface="Calibri Light"/>
            </a:endParaRPr>
          </a:p>
          <a:p>
            <a:pPr algn="just">
              <a:lnSpc>
                <a:spcPct val="120000"/>
              </a:lnSpc>
            </a:pPr>
            <a:r>
              <a:rPr lang="en-US" sz="7200" dirty="0">
                <a:solidFill>
                  <a:srgbClr val="00B050"/>
                </a:solidFill>
                <a:latin typeface="Calisto MT" panose="02040603050505030304" pitchFamily="18" charset="0"/>
                <a:cs typeface="Calibri Light"/>
              </a:rPr>
              <a:t>Office Hours: Thursday 9.30 AM </a:t>
            </a:r>
            <a:r>
              <a:rPr lang="en-US" sz="7200">
                <a:solidFill>
                  <a:srgbClr val="00B050"/>
                </a:solidFill>
                <a:latin typeface="Calisto MT" panose="02040603050505030304" pitchFamily="18" charset="0"/>
                <a:cs typeface="Calibri Light"/>
              </a:rPr>
              <a:t>– 10.30 AM </a:t>
            </a:r>
            <a:r>
              <a:rPr lang="en-US" sz="7200" dirty="0">
                <a:solidFill>
                  <a:srgbClr val="00B050"/>
                </a:solidFill>
                <a:latin typeface="Calisto MT" panose="02040603050505030304" pitchFamily="18" charset="0"/>
                <a:cs typeface="Calibri Light"/>
              </a:rPr>
              <a:t>(Room SAC 1164) </a:t>
            </a:r>
            <a:endParaRPr lang="en-US" sz="7200" dirty="0">
              <a:latin typeface="Calisto MT" panose="02040603050505030304" pitchFamily="18" charset="0"/>
              <a:cs typeface="Calibri Light"/>
            </a:endParaRPr>
          </a:p>
          <a:p>
            <a:pPr algn="just">
              <a:lnSpc>
                <a:spcPct val="120000"/>
              </a:lnSpc>
            </a:pPr>
            <a:endParaRPr lang="en-US" sz="7200" dirty="0">
              <a:latin typeface="Calisto MT" panose="02040603050505030304" pitchFamily="18" charset="0"/>
              <a:cs typeface="Calibri Light"/>
            </a:endParaRPr>
          </a:p>
          <a:p>
            <a:pPr algn="just">
              <a:lnSpc>
                <a:spcPct val="120000"/>
              </a:lnSpc>
            </a:pPr>
            <a:endParaRPr lang="en-US" sz="7200" dirty="0">
              <a:latin typeface="Calisto MT" panose="02040603050505030304" pitchFamily="18" charset="0"/>
              <a:cs typeface="Calibri Light"/>
            </a:endParaRPr>
          </a:p>
          <a:p>
            <a:pPr algn="just"/>
            <a:endParaRPr lang="en-US" sz="8800" b="1" dirty="0">
              <a:latin typeface="Corbel" panose="020B0503020204020204" pitchFamily="34" charset="0"/>
              <a:cs typeface="Calibri Light"/>
            </a:endParaRPr>
          </a:p>
          <a:p>
            <a:pPr algn="l"/>
            <a:endParaRPr lang="en-CA" sz="3200" dirty="0">
              <a:cs typeface="Calibri Light"/>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267" name="Google Shape;267;p10"/>
          <p:cNvGrpSpPr/>
          <p:nvPr/>
        </p:nvGrpSpPr>
        <p:grpSpPr>
          <a:xfrm>
            <a:off x="228600" y="1371600"/>
            <a:ext cx="8686800" cy="2314112"/>
            <a:chOff x="52387" y="1524588"/>
            <a:chExt cx="9039225" cy="3437936"/>
          </a:xfrm>
        </p:grpSpPr>
        <p:pic>
          <p:nvPicPr>
            <p:cNvPr id="268" name="Google Shape;268;p10"/>
            <p:cNvPicPr preferRelativeResize="0"/>
            <p:nvPr/>
          </p:nvPicPr>
          <p:blipFill rotWithShape="1">
            <a:blip r:embed="rId3">
              <a:alphaModFix/>
            </a:blip>
            <a:srcRect/>
            <a:stretch/>
          </p:blipFill>
          <p:spPr>
            <a:xfrm>
              <a:off x="52387" y="2438399"/>
              <a:ext cx="9039225" cy="2524125"/>
            </a:xfrm>
            <a:prstGeom prst="rect">
              <a:avLst/>
            </a:prstGeom>
            <a:noFill/>
            <a:ln w="9525" cap="flat" cmpd="sng">
              <a:solidFill>
                <a:srgbClr val="00B050"/>
              </a:solidFill>
              <a:prstDash val="solid"/>
              <a:round/>
              <a:headEnd type="none" w="sm" len="sm"/>
              <a:tailEnd type="none" w="sm" len="sm"/>
            </a:ln>
          </p:spPr>
        </p:pic>
        <p:pic>
          <p:nvPicPr>
            <p:cNvPr id="269" name="Google Shape;269;p10"/>
            <p:cNvPicPr preferRelativeResize="0"/>
            <p:nvPr/>
          </p:nvPicPr>
          <p:blipFill rotWithShape="1">
            <a:blip r:embed="rId4">
              <a:alphaModFix/>
            </a:blip>
            <a:srcRect b="52923"/>
            <a:stretch/>
          </p:blipFill>
          <p:spPr>
            <a:xfrm>
              <a:off x="52387" y="1524588"/>
              <a:ext cx="9039225" cy="881154"/>
            </a:xfrm>
            <a:prstGeom prst="rect">
              <a:avLst/>
            </a:prstGeom>
            <a:noFill/>
            <a:ln w="9525" cap="flat" cmpd="sng">
              <a:solidFill>
                <a:srgbClr val="00B050"/>
              </a:solidFill>
              <a:prstDash val="solid"/>
              <a:round/>
              <a:headEnd type="none" w="sm" len="sm"/>
              <a:tailEnd type="none" w="sm" len="sm"/>
            </a:ln>
          </p:spPr>
        </p:pic>
      </p:grpSp>
      <p:pic>
        <p:nvPicPr>
          <p:cNvPr id="270" name="Google Shape;270;p10"/>
          <p:cNvPicPr preferRelativeResize="0"/>
          <p:nvPr/>
        </p:nvPicPr>
        <p:blipFill rotWithShape="1">
          <a:blip r:embed="rId5">
            <a:alphaModFix/>
          </a:blip>
          <a:srcRect/>
          <a:stretch/>
        </p:blipFill>
        <p:spPr>
          <a:xfrm>
            <a:off x="245809" y="3777371"/>
            <a:ext cx="2268791" cy="3004430"/>
          </a:xfrm>
          <a:prstGeom prst="rect">
            <a:avLst/>
          </a:prstGeom>
          <a:noFill/>
          <a:ln>
            <a:noFill/>
          </a:ln>
        </p:spPr>
      </p:pic>
      <p:pic>
        <p:nvPicPr>
          <p:cNvPr id="271" name="Google Shape;271;p10"/>
          <p:cNvPicPr preferRelativeResize="0"/>
          <p:nvPr/>
        </p:nvPicPr>
        <p:blipFill rotWithShape="1">
          <a:blip r:embed="rId6">
            <a:alphaModFix/>
          </a:blip>
          <a:srcRect/>
          <a:stretch/>
        </p:blipFill>
        <p:spPr>
          <a:xfrm>
            <a:off x="2601686" y="4292424"/>
            <a:ext cx="1789993" cy="1558786"/>
          </a:xfrm>
          <a:prstGeom prst="rect">
            <a:avLst/>
          </a:prstGeom>
          <a:noFill/>
          <a:ln>
            <a:noFill/>
          </a:ln>
        </p:spPr>
      </p:pic>
      <p:grpSp>
        <p:nvGrpSpPr>
          <p:cNvPr id="272" name="Google Shape;272;p10"/>
          <p:cNvGrpSpPr/>
          <p:nvPr/>
        </p:nvGrpSpPr>
        <p:grpSpPr>
          <a:xfrm>
            <a:off x="6879144" y="4390295"/>
            <a:ext cx="2075434" cy="1640065"/>
            <a:chOff x="1604963" y="4343400"/>
            <a:chExt cx="3352798" cy="1741488"/>
          </a:xfrm>
        </p:grpSpPr>
        <p:pic>
          <p:nvPicPr>
            <p:cNvPr id="273" name="Google Shape;273;p10"/>
            <p:cNvPicPr preferRelativeResize="0"/>
            <p:nvPr/>
          </p:nvPicPr>
          <p:blipFill rotWithShape="1">
            <a:blip r:embed="rId7">
              <a:alphaModFix/>
            </a:blip>
            <a:srcRect/>
            <a:stretch/>
          </p:blipFill>
          <p:spPr>
            <a:xfrm>
              <a:off x="1604963" y="4343400"/>
              <a:ext cx="1970088" cy="1741488"/>
            </a:xfrm>
            <a:prstGeom prst="rect">
              <a:avLst/>
            </a:prstGeom>
            <a:noFill/>
            <a:ln>
              <a:noFill/>
            </a:ln>
          </p:spPr>
        </p:pic>
        <p:sp>
          <p:nvSpPr>
            <p:cNvPr id="274" name="Google Shape;274;p10"/>
            <p:cNvSpPr txBox="1"/>
            <p:nvPr/>
          </p:nvSpPr>
          <p:spPr>
            <a:xfrm>
              <a:off x="3205160" y="4604477"/>
              <a:ext cx="1752601" cy="6863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B0F0"/>
                  </a:solidFill>
                  <a:latin typeface="Lustria"/>
                  <a:ea typeface="Lustria"/>
                  <a:cs typeface="Lustria"/>
                  <a:sym typeface="Lustria"/>
                </a:rPr>
                <a:t>Examples:</a:t>
              </a:r>
              <a:endParaRPr/>
            </a:p>
            <a:p>
              <a:pPr marL="0" marR="0" lvl="0" indent="0" algn="l" rtl="0">
                <a:spcBef>
                  <a:spcPts val="0"/>
                </a:spcBef>
                <a:spcAft>
                  <a:spcPts val="0"/>
                </a:spcAft>
                <a:buNone/>
              </a:pPr>
              <a:r>
                <a:rPr lang="en-US" sz="1200" b="1">
                  <a:solidFill>
                    <a:srgbClr val="00B0F0"/>
                  </a:solidFill>
                  <a:latin typeface="Lustria"/>
                  <a:ea typeface="Lustria"/>
                  <a:cs typeface="Lustria"/>
                  <a:sym typeface="Lustria"/>
                </a:rPr>
                <a:t>SO</a:t>
              </a:r>
              <a:r>
                <a:rPr lang="en-US" sz="1200" b="1" baseline="-25000">
                  <a:solidFill>
                    <a:srgbClr val="00B0F0"/>
                  </a:solidFill>
                  <a:latin typeface="Lustria"/>
                  <a:ea typeface="Lustria"/>
                  <a:cs typeface="Lustria"/>
                  <a:sym typeface="Lustria"/>
                </a:rPr>
                <a:t>2</a:t>
              </a:r>
              <a:r>
                <a:rPr lang="en-US" sz="1200" b="1">
                  <a:solidFill>
                    <a:srgbClr val="00B0F0"/>
                  </a:solidFill>
                  <a:latin typeface="Lustria"/>
                  <a:ea typeface="Lustria"/>
                  <a:cs typeface="Lustria"/>
                  <a:sym typeface="Lustria"/>
                </a:rPr>
                <a:t>, O</a:t>
              </a:r>
              <a:r>
                <a:rPr lang="en-US" sz="1200" b="1" baseline="-25000">
                  <a:solidFill>
                    <a:srgbClr val="00B0F0"/>
                  </a:solidFill>
                  <a:latin typeface="Lustria"/>
                  <a:ea typeface="Lustria"/>
                  <a:cs typeface="Lustria"/>
                  <a:sym typeface="Lustria"/>
                </a:rPr>
                <a:t>3</a:t>
              </a:r>
              <a:r>
                <a:rPr lang="en-US" sz="1200" b="1">
                  <a:solidFill>
                    <a:srgbClr val="00B0F0"/>
                  </a:solidFill>
                  <a:latin typeface="Lustria"/>
                  <a:ea typeface="Lustria"/>
                  <a:cs typeface="Lustria"/>
                  <a:sym typeface="Lustria"/>
                </a:rPr>
                <a:t>, </a:t>
              </a:r>
              <a:endParaRPr sz="1200" b="1">
                <a:solidFill>
                  <a:srgbClr val="00B0F0"/>
                </a:solidFill>
                <a:latin typeface="Lustria"/>
                <a:ea typeface="Lustria"/>
                <a:cs typeface="Lustria"/>
                <a:sym typeface="Lustria"/>
              </a:endParaRPr>
            </a:p>
            <a:p>
              <a:pPr marL="0" marR="0" lvl="0" indent="0" algn="l" rtl="0">
                <a:spcBef>
                  <a:spcPts val="0"/>
                </a:spcBef>
                <a:spcAft>
                  <a:spcPts val="0"/>
                </a:spcAft>
                <a:buNone/>
              </a:pPr>
              <a:r>
                <a:rPr lang="en-US" sz="1200" b="1">
                  <a:solidFill>
                    <a:srgbClr val="00B0F0"/>
                  </a:solidFill>
                  <a:latin typeface="Lustria"/>
                  <a:ea typeface="Lustria"/>
                  <a:cs typeface="Lustria"/>
                  <a:sym typeface="Lustria"/>
                </a:rPr>
                <a:t>PbCl</a:t>
              </a:r>
              <a:r>
                <a:rPr lang="en-US" sz="1200" b="1" baseline="-25000">
                  <a:solidFill>
                    <a:srgbClr val="00B0F0"/>
                  </a:solidFill>
                  <a:latin typeface="Lustria"/>
                  <a:ea typeface="Lustria"/>
                  <a:cs typeface="Lustria"/>
                  <a:sym typeface="Lustria"/>
                </a:rPr>
                <a:t>2</a:t>
              </a:r>
              <a:r>
                <a:rPr lang="en-US" sz="1200" b="1">
                  <a:solidFill>
                    <a:srgbClr val="00B0F0"/>
                  </a:solidFill>
                  <a:latin typeface="Lustria"/>
                  <a:ea typeface="Lustria"/>
                  <a:cs typeface="Lustria"/>
                  <a:sym typeface="Lustria"/>
                </a:rPr>
                <a:t>, SnBr</a:t>
              </a:r>
              <a:r>
                <a:rPr lang="en-US" sz="1200" b="1" baseline="-25000">
                  <a:solidFill>
                    <a:srgbClr val="00B0F0"/>
                  </a:solidFill>
                  <a:latin typeface="Lustria"/>
                  <a:ea typeface="Lustria"/>
                  <a:cs typeface="Lustria"/>
                  <a:sym typeface="Lustria"/>
                </a:rPr>
                <a:t>2</a:t>
              </a:r>
              <a:r>
                <a:rPr lang="en-US" sz="1200" b="1">
                  <a:solidFill>
                    <a:srgbClr val="00B0F0"/>
                  </a:solidFill>
                  <a:latin typeface="Lustria"/>
                  <a:ea typeface="Lustria"/>
                  <a:cs typeface="Lustria"/>
                  <a:sym typeface="Lustria"/>
                </a:rPr>
                <a:t> </a:t>
              </a:r>
              <a:endParaRPr/>
            </a:p>
          </p:txBody>
        </p:sp>
      </p:grpSp>
      <p:grpSp>
        <p:nvGrpSpPr>
          <p:cNvPr id="275" name="Google Shape;275;p10"/>
          <p:cNvGrpSpPr/>
          <p:nvPr/>
        </p:nvGrpSpPr>
        <p:grpSpPr>
          <a:xfrm>
            <a:off x="4935618" y="4119148"/>
            <a:ext cx="1877078" cy="1882286"/>
            <a:chOff x="3943350" y="1075281"/>
            <a:chExt cx="3226572" cy="2436269"/>
          </a:xfrm>
        </p:grpSpPr>
        <p:pic>
          <p:nvPicPr>
            <p:cNvPr id="276" name="Google Shape;276;p10"/>
            <p:cNvPicPr preferRelativeResize="0"/>
            <p:nvPr/>
          </p:nvPicPr>
          <p:blipFill rotWithShape="1">
            <a:blip r:embed="rId8">
              <a:alphaModFix/>
            </a:blip>
            <a:srcRect/>
            <a:stretch/>
          </p:blipFill>
          <p:spPr>
            <a:xfrm>
              <a:off x="3943350" y="1600200"/>
              <a:ext cx="2095500" cy="1911350"/>
            </a:xfrm>
            <a:prstGeom prst="rect">
              <a:avLst/>
            </a:prstGeom>
            <a:noFill/>
            <a:ln>
              <a:noFill/>
            </a:ln>
          </p:spPr>
        </p:pic>
        <p:sp>
          <p:nvSpPr>
            <p:cNvPr id="277" name="Google Shape;277;p10"/>
            <p:cNvSpPr txBox="1"/>
            <p:nvPr/>
          </p:nvSpPr>
          <p:spPr>
            <a:xfrm>
              <a:off x="4594606" y="1075281"/>
              <a:ext cx="898830" cy="3983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00"/>
                  </a:solidFill>
                  <a:latin typeface="Lustria"/>
                  <a:ea typeface="Lustria"/>
                  <a:cs typeface="Lustria"/>
                  <a:sym typeface="Lustria"/>
                </a:rPr>
                <a:t>AX</a:t>
              </a:r>
              <a:r>
                <a:rPr lang="en-US" sz="1400" b="1" baseline="-25000">
                  <a:solidFill>
                    <a:srgbClr val="FF0000"/>
                  </a:solidFill>
                  <a:latin typeface="Lustria"/>
                  <a:ea typeface="Lustria"/>
                  <a:cs typeface="Lustria"/>
                  <a:sym typeface="Lustria"/>
                </a:rPr>
                <a:t>3</a:t>
              </a:r>
              <a:endParaRPr sz="1400" b="1">
                <a:solidFill>
                  <a:srgbClr val="FF0000"/>
                </a:solidFill>
                <a:latin typeface="Lustria"/>
                <a:ea typeface="Lustria"/>
                <a:cs typeface="Lustria"/>
                <a:sym typeface="Lustria"/>
              </a:endParaRPr>
            </a:p>
          </p:txBody>
        </p:sp>
        <p:sp>
          <p:nvSpPr>
            <p:cNvPr id="278" name="Google Shape;278;p10"/>
            <p:cNvSpPr txBox="1"/>
            <p:nvPr/>
          </p:nvSpPr>
          <p:spPr>
            <a:xfrm>
              <a:off x="5294436" y="1483244"/>
              <a:ext cx="1875486" cy="8365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B0F0"/>
                  </a:solidFill>
                  <a:latin typeface="Lustria"/>
                  <a:ea typeface="Lustria"/>
                  <a:cs typeface="Lustria"/>
                  <a:sym typeface="Lustria"/>
                </a:rPr>
                <a:t>Examples:</a:t>
              </a:r>
              <a:endParaRPr/>
            </a:p>
            <a:p>
              <a:pPr marL="0" marR="0" lvl="0" indent="0" algn="l" rtl="0">
                <a:spcBef>
                  <a:spcPts val="0"/>
                </a:spcBef>
                <a:spcAft>
                  <a:spcPts val="0"/>
                </a:spcAft>
                <a:buNone/>
              </a:pPr>
              <a:r>
                <a:rPr lang="en-US" sz="1200" b="1">
                  <a:solidFill>
                    <a:srgbClr val="00B0F0"/>
                  </a:solidFill>
                  <a:latin typeface="Lustria"/>
                  <a:ea typeface="Lustria"/>
                  <a:cs typeface="Lustria"/>
                  <a:sym typeface="Lustria"/>
                </a:rPr>
                <a:t>SO</a:t>
              </a:r>
              <a:r>
                <a:rPr lang="en-US" sz="1200" b="1" baseline="-25000">
                  <a:solidFill>
                    <a:srgbClr val="00B0F0"/>
                  </a:solidFill>
                  <a:latin typeface="Lustria"/>
                  <a:ea typeface="Lustria"/>
                  <a:cs typeface="Lustria"/>
                  <a:sym typeface="Lustria"/>
                </a:rPr>
                <a:t>3</a:t>
              </a:r>
              <a:r>
                <a:rPr lang="en-US" sz="1200" b="1">
                  <a:solidFill>
                    <a:srgbClr val="00B0F0"/>
                  </a:solidFill>
                  <a:latin typeface="Lustria"/>
                  <a:ea typeface="Lustria"/>
                  <a:cs typeface="Lustria"/>
                  <a:sym typeface="Lustria"/>
                </a:rPr>
                <a:t>, BF</a:t>
              </a:r>
              <a:r>
                <a:rPr lang="en-US" sz="1200" b="1" baseline="-25000">
                  <a:solidFill>
                    <a:srgbClr val="00B0F0"/>
                  </a:solidFill>
                  <a:latin typeface="Lustria"/>
                  <a:ea typeface="Lustria"/>
                  <a:cs typeface="Lustria"/>
                  <a:sym typeface="Lustria"/>
                </a:rPr>
                <a:t>3</a:t>
              </a:r>
              <a:r>
                <a:rPr lang="en-US" sz="1200" b="1">
                  <a:solidFill>
                    <a:srgbClr val="00B0F0"/>
                  </a:solidFill>
                  <a:latin typeface="Lustria"/>
                  <a:ea typeface="Lustria"/>
                  <a:cs typeface="Lustria"/>
                  <a:sym typeface="Lustria"/>
                </a:rPr>
                <a:t>, NO</a:t>
              </a:r>
              <a:r>
                <a:rPr lang="en-US" sz="1200" b="1" baseline="-25000">
                  <a:solidFill>
                    <a:srgbClr val="00B0F0"/>
                  </a:solidFill>
                  <a:latin typeface="Lustria"/>
                  <a:ea typeface="Lustria"/>
                  <a:cs typeface="Lustria"/>
                  <a:sym typeface="Lustria"/>
                </a:rPr>
                <a:t>3</a:t>
              </a:r>
              <a:r>
                <a:rPr lang="en-US" sz="1200" b="1" baseline="30000">
                  <a:solidFill>
                    <a:srgbClr val="00B0F0"/>
                  </a:solidFill>
                  <a:latin typeface="Lustria"/>
                  <a:ea typeface="Lustria"/>
                  <a:cs typeface="Lustria"/>
                  <a:sym typeface="Lustria"/>
                </a:rPr>
                <a:t>–</a:t>
              </a:r>
              <a:r>
                <a:rPr lang="en-US" sz="1200" b="1">
                  <a:solidFill>
                    <a:srgbClr val="00B0F0"/>
                  </a:solidFill>
                  <a:latin typeface="Lustria"/>
                  <a:ea typeface="Lustria"/>
                  <a:cs typeface="Lustria"/>
                  <a:sym typeface="Lustria"/>
                </a:rPr>
                <a:t>, CO</a:t>
              </a:r>
              <a:r>
                <a:rPr lang="en-US" sz="1200" b="1" baseline="-25000">
                  <a:solidFill>
                    <a:srgbClr val="00B0F0"/>
                  </a:solidFill>
                  <a:latin typeface="Lustria"/>
                  <a:ea typeface="Lustria"/>
                  <a:cs typeface="Lustria"/>
                  <a:sym typeface="Lustria"/>
                </a:rPr>
                <a:t>3</a:t>
              </a:r>
              <a:r>
                <a:rPr lang="en-US" sz="1200" b="1" baseline="30000">
                  <a:solidFill>
                    <a:srgbClr val="00B0F0"/>
                  </a:solidFill>
                  <a:latin typeface="Lustria"/>
                  <a:ea typeface="Lustria"/>
                  <a:cs typeface="Lustria"/>
                  <a:sym typeface="Lustria"/>
                </a:rPr>
                <a:t>2–</a:t>
              </a:r>
              <a:r>
                <a:rPr lang="en-US" sz="1200" b="1">
                  <a:solidFill>
                    <a:srgbClr val="00B0F0"/>
                  </a:solidFill>
                  <a:latin typeface="Lustria"/>
                  <a:ea typeface="Lustria"/>
                  <a:cs typeface="Lustria"/>
                  <a:sym typeface="Lustria"/>
                </a:rPr>
                <a:t> </a:t>
              </a:r>
              <a:endParaRPr/>
            </a:p>
          </p:txBody>
        </p:sp>
      </p:grpSp>
      <p:sp>
        <p:nvSpPr>
          <p:cNvPr id="279" name="Google Shape;279;p10"/>
          <p:cNvSpPr txBox="1"/>
          <p:nvPr/>
        </p:nvSpPr>
        <p:spPr>
          <a:xfrm>
            <a:off x="2590800" y="6001434"/>
            <a:ext cx="2066591" cy="32316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FF0000"/>
                </a:solidFill>
                <a:latin typeface="Arial"/>
                <a:ea typeface="Arial"/>
                <a:cs typeface="Arial"/>
                <a:sym typeface="Arial"/>
              </a:rPr>
              <a:t>Electronic Geometry</a:t>
            </a:r>
            <a:endParaRPr sz="1500" b="1">
              <a:solidFill>
                <a:srgbClr val="FF0000"/>
              </a:solidFill>
              <a:latin typeface="Arial"/>
              <a:ea typeface="Arial"/>
              <a:cs typeface="Arial"/>
              <a:sym typeface="Arial"/>
            </a:endParaRPr>
          </a:p>
        </p:txBody>
      </p:sp>
      <p:sp>
        <p:nvSpPr>
          <p:cNvPr id="280" name="Google Shape;280;p10"/>
          <p:cNvSpPr txBox="1"/>
          <p:nvPr/>
        </p:nvSpPr>
        <p:spPr>
          <a:xfrm>
            <a:off x="7205475" y="4035623"/>
            <a:ext cx="6431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00"/>
                </a:solidFill>
                <a:latin typeface="Lustria"/>
                <a:ea typeface="Lustria"/>
                <a:cs typeface="Lustria"/>
                <a:sym typeface="Lustria"/>
              </a:rPr>
              <a:t>AX</a:t>
            </a:r>
            <a:r>
              <a:rPr lang="en-US" sz="1400" b="1" baseline="-25000">
                <a:solidFill>
                  <a:srgbClr val="FF0000"/>
                </a:solidFill>
                <a:latin typeface="Lustria"/>
                <a:ea typeface="Lustria"/>
                <a:cs typeface="Lustria"/>
                <a:sym typeface="Lustria"/>
              </a:rPr>
              <a:t>2</a:t>
            </a:r>
            <a:r>
              <a:rPr lang="en-US" sz="1400" b="1">
                <a:solidFill>
                  <a:srgbClr val="FF0000"/>
                </a:solidFill>
                <a:latin typeface="Lustria"/>
                <a:ea typeface="Lustria"/>
                <a:cs typeface="Lustria"/>
                <a:sym typeface="Lustria"/>
              </a:rPr>
              <a:t>E</a:t>
            </a:r>
            <a:endParaRPr/>
          </a:p>
        </p:txBody>
      </p:sp>
      <p:sp>
        <p:nvSpPr>
          <p:cNvPr id="281" name="Google Shape;281;p10"/>
          <p:cNvSpPr txBox="1"/>
          <p:nvPr/>
        </p:nvSpPr>
        <p:spPr>
          <a:xfrm>
            <a:off x="2298701" y="172330"/>
            <a:ext cx="4953000" cy="830997"/>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7030A0"/>
                </a:solidFill>
                <a:latin typeface="Lustria"/>
                <a:ea typeface="Lustria"/>
                <a:cs typeface="Lustria"/>
                <a:sym typeface="Lustria"/>
              </a:rPr>
              <a:t>Molecular Shapes with Three Electron Groups</a:t>
            </a:r>
            <a:endParaRPr sz="2400" b="1">
              <a:solidFill>
                <a:srgbClr val="7030A0"/>
              </a:solidFill>
              <a:latin typeface="Lustria"/>
              <a:ea typeface="Lustria"/>
              <a:cs typeface="Lustria"/>
              <a:sym typeface="Lustria"/>
            </a:endParaRPr>
          </a:p>
        </p:txBody>
      </p:sp>
      <p:sp>
        <p:nvSpPr>
          <p:cNvPr id="282" name="Google Shape;282;p10"/>
          <p:cNvSpPr txBox="1"/>
          <p:nvPr/>
        </p:nvSpPr>
        <p:spPr>
          <a:xfrm>
            <a:off x="107504" y="157490"/>
            <a:ext cx="2254696" cy="8331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283" name="Google Shape;283;p10" descr="Four-day IMUN conference to hold at NSU | Dhaka Tribune"/>
          <p:cNvPicPr preferRelativeResize="0"/>
          <p:nvPr/>
        </p:nvPicPr>
        <p:blipFill rotWithShape="1">
          <a:blip r:embed="rId9">
            <a:alphaModFix/>
          </a:blip>
          <a:srcRect l="26287" r="26268"/>
          <a:stretch/>
        </p:blipFill>
        <p:spPr>
          <a:xfrm>
            <a:off x="8115300" y="76201"/>
            <a:ext cx="800100" cy="990599"/>
          </a:xfrm>
          <a:prstGeom prst="rect">
            <a:avLst/>
          </a:prstGeom>
          <a:noFill/>
          <a:ln>
            <a:noFill/>
          </a:ln>
        </p:spPr>
      </p:pic>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11"/>
          <p:cNvPicPr preferRelativeResize="0"/>
          <p:nvPr/>
        </p:nvPicPr>
        <p:blipFill rotWithShape="1">
          <a:blip r:embed="rId3">
            <a:alphaModFix/>
          </a:blip>
          <a:srcRect/>
          <a:stretch/>
        </p:blipFill>
        <p:spPr>
          <a:xfrm>
            <a:off x="2971800" y="1420608"/>
            <a:ext cx="6019800" cy="2008392"/>
          </a:xfrm>
          <a:prstGeom prst="rect">
            <a:avLst/>
          </a:prstGeom>
          <a:noFill/>
          <a:ln w="9525" cap="flat" cmpd="sng">
            <a:solidFill>
              <a:srgbClr val="00B050"/>
            </a:solidFill>
            <a:prstDash val="solid"/>
            <a:round/>
            <a:headEnd type="none" w="sm" len="sm"/>
            <a:tailEnd type="none" w="sm" len="sm"/>
          </a:ln>
        </p:spPr>
      </p:pic>
      <p:pic>
        <p:nvPicPr>
          <p:cNvPr id="289" name="Google Shape;289;p11"/>
          <p:cNvPicPr preferRelativeResize="0"/>
          <p:nvPr/>
        </p:nvPicPr>
        <p:blipFill rotWithShape="1">
          <a:blip r:embed="rId4">
            <a:alphaModFix/>
          </a:blip>
          <a:srcRect/>
          <a:stretch/>
        </p:blipFill>
        <p:spPr>
          <a:xfrm>
            <a:off x="76200" y="1364673"/>
            <a:ext cx="2818185" cy="3124200"/>
          </a:xfrm>
          <a:prstGeom prst="rect">
            <a:avLst/>
          </a:prstGeom>
          <a:noFill/>
          <a:ln>
            <a:noFill/>
          </a:ln>
        </p:spPr>
      </p:pic>
      <p:pic>
        <p:nvPicPr>
          <p:cNvPr id="290" name="Google Shape;290;p11"/>
          <p:cNvPicPr preferRelativeResize="0"/>
          <p:nvPr/>
        </p:nvPicPr>
        <p:blipFill rotWithShape="1">
          <a:blip r:embed="rId5">
            <a:alphaModFix/>
          </a:blip>
          <a:srcRect/>
          <a:stretch/>
        </p:blipFill>
        <p:spPr>
          <a:xfrm>
            <a:off x="3177591" y="2057400"/>
            <a:ext cx="861009" cy="960356"/>
          </a:xfrm>
          <a:prstGeom prst="rect">
            <a:avLst/>
          </a:prstGeom>
          <a:noFill/>
          <a:ln>
            <a:noFill/>
          </a:ln>
        </p:spPr>
      </p:pic>
      <p:grpSp>
        <p:nvGrpSpPr>
          <p:cNvPr id="291" name="Google Shape;291;p11"/>
          <p:cNvGrpSpPr/>
          <p:nvPr/>
        </p:nvGrpSpPr>
        <p:grpSpPr>
          <a:xfrm>
            <a:off x="3131803" y="3619500"/>
            <a:ext cx="1447799" cy="1295400"/>
            <a:chOff x="2400" y="768"/>
            <a:chExt cx="1451" cy="1440"/>
          </a:xfrm>
        </p:grpSpPr>
        <p:pic>
          <p:nvPicPr>
            <p:cNvPr id="292" name="Google Shape;292;p11"/>
            <p:cNvPicPr preferRelativeResize="0"/>
            <p:nvPr/>
          </p:nvPicPr>
          <p:blipFill rotWithShape="1">
            <a:blip r:embed="rId6">
              <a:alphaModFix/>
            </a:blip>
            <a:srcRect/>
            <a:stretch/>
          </p:blipFill>
          <p:spPr>
            <a:xfrm>
              <a:off x="2688" y="768"/>
              <a:ext cx="1163" cy="1440"/>
            </a:xfrm>
            <a:prstGeom prst="rect">
              <a:avLst/>
            </a:prstGeom>
            <a:noFill/>
            <a:ln>
              <a:noFill/>
            </a:ln>
          </p:spPr>
        </p:pic>
        <p:sp>
          <p:nvSpPr>
            <p:cNvPr id="293" name="Google Shape;293;p11"/>
            <p:cNvSpPr txBox="1"/>
            <p:nvPr/>
          </p:nvSpPr>
          <p:spPr>
            <a:xfrm>
              <a:off x="2400" y="894"/>
              <a:ext cx="526" cy="3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Lustria"/>
                  <a:ea typeface="Lustria"/>
                  <a:cs typeface="Lustria"/>
                  <a:sym typeface="Lustria"/>
                </a:rPr>
                <a:t>AX</a:t>
              </a:r>
              <a:r>
                <a:rPr lang="en-US" sz="1400" b="1" baseline="-25000">
                  <a:solidFill>
                    <a:schemeClr val="dk1"/>
                  </a:solidFill>
                  <a:latin typeface="Lustria"/>
                  <a:ea typeface="Lustria"/>
                  <a:cs typeface="Lustria"/>
                  <a:sym typeface="Lustria"/>
                </a:rPr>
                <a:t>4</a:t>
              </a:r>
              <a:endParaRPr sz="1400" b="1">
                <a:solidFill>
                  <a:schemeClr val="dk1"/>
                </a:solidFill>
                <a:latin typeface="Lustria"/>
                <a:ea typeface="Lustria"/>
                <a:cs typeface="Lustria"/>
                <a:sym typeface="Lustria"/>
              </a:endParaRPr>
            </a:p>
          </p:txBody>
        </p:sp>
      </p:grpSp>
      <p:grpSp>
        <p:nvGrpSpPr>
          <p:cNvPr id="294" name="Google Shape;294;p11"/>
          <p:cNvGrpSpPr/>
          <p:nvPr/>
        </p:nvGrpSpPr>
        <p:grpSpPr>
          <a:xfrm>
            <a:off x="227386" y="4641850"/>
            <a:ext cx="3657599" cy="2063750"/>
            <a:chOff x="601" y="2478"/>
            <a:chExt cx="2304" cy="1300"/>
          </a:xfrm>
        </p:grpSpPr>
        <p:pic>
          <p:nvPicPr>
            <p:cNvPr id="295" name="Google Shape;295;p11"/>
            <p:cNvPicPr preferRelativeResize="0"/>
            <p:nvPr/>
          </p:nvPicPr>
          <p:blipFill rotWithShape="1">
            <a:blip r:embed="rId7">
              <a:alphaModFix/>
            </a:blip>
            <a:srcRect/>
            <a:stretch/>
          </p:blipFill>
          <p:spPr>
            <a:xfrm>
              <a:off x="601" y="2592"/>
              <a:ext cx="990" cy="1186"/>
            </a:xfrm>
            <a:prstGeom prst="rect">
              <a:avLst/>
            </a:prstGeom>
            <a:noFill/>
            <a:ln>
              <a:noFill/>
            </a:ln>
          </p:spPr>
        </p:pic>
        <p:sp>
          <p:nvSpPr>
            <p:cNvPr id="296" name="Google Shape;296;p11"/>
            <p:cNvSpPr txBox="1"/>
            <p:nvPr/>
          </p:nvSpPr>
          <p:spPr>
            <a:xfrm>
              <a:off x="1200" y="2478"/>
              <a:ext cx="529"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3</a:t>
              </a:r>
              <a:r>
                <a:rPr lang="en-US" sz="2000" b="1">
                  <a:solidFill>
                    <a:schemeClr val="dk1"/>
                  </a:solidFill>
                  <a:latin typeface="Lustria"/>
                  <a:ea typeface="Lustria"/>
                  <a:cs typeface="Lustria"/>
                  <a:sym typeface="Lustria"/>
                </a:rPr>
                <a:t>E</a:t>
              </a:r>
              <a:endParaRPr/>
            </a:p>
          </p:txBody>
        </p:sp>
        <p:sp>
          <p:nvSpPr>
            <p:cNvPr id="297" name="Google Shape;297;p11"/>
            <p:cNvSpPr txBox="1"/>
            <p:nvPr/>
          </p:nvSpPr>
          <p:spPr>
            <a:xfrm>
              <a:off x="1680" y="2928"/>
              <a:ext cx="1225" cy="6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NH</a:t>
              </a:r>
              <a:r>
                <a:rPr lang="en-US" sz="2000" b="1" baseline="-25000">
                  <a:solidFill>
                    <a:schemeClr val="dk1"/>
                  </a:solidFill>
                  <a:latin typeface="Lustria"/>
                  <a:ea typeface="Lustria"/>
                  <a:cs typeface="Lustria"/>
                  <a:sym typeface="Lustria"/>
                </a:rPr>
                <a:t>3</a:t>
              </a:r>
              <a:r>
                <a:rPr lang="en-US" sz="2000" b="1">
                  <a:solidFill>
                    <a:schemeClr val="dk1"/>
                  </a:solidFill>
                  <a:latin typeface="Lustria"/>
                  <a:ea typeface="Lustria"/>
                  <a:cs typeface="Lustria"/>
                  <a:sym typeface="Lustria"/>
                </a:rPr>
                <a:t>, PF</a:t>
              </a:r>
              <a:r>
                <a:rPr lang="en-US" sz="2000" b="1" baseline="-25000">
                  <a:solidFill>
                    <a:schemeClr val="dk1"/>
                  </a:solidFill>
                  <a:latin typeface="Lustria"/>
                  <a:ea typeface="Lustria"/>
                  <a:cs typeface="Lustria"/>
                  <a:sym typeface="Lustria"/>
                </a:rPr>
                <a:t>3</a:t>
              </a:r>
              <a:endParaRPr sz="2000" b="1">
                <a:solidFill>
                  <a:schemeClr val="dk1"/>
                </a:solidFill>
                <a:latin typeface="Lustria"/>
                <a:ea typeface="Lustria"/>
                <a:cs typeface="Lustria"/>
                <a:sym typeface="Lustria"/>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ClO</a:t>
              </a:r>
              <a:r>
                <a:rPr lang="en-US" sz="2000" b="1" baseline="-25000">
                  <a:solidFill>
                    <a:schemeClr val="dk1"/>
                  </a:solidFill>
                  <a:latin typeface="Lustria"/>
                  <a:ea typeface="Lustria"/>
                  <a:cs typeface="Lustria"/>
                  <a:sym typeface="Lustria"/>
                </a:rPr>
                <a:t>3</a:t>
              </a:r>
              <a:r>
                <a:rPr lang="en-US" sz="2000" b="1" baseline="30000">
                  <a:solidFill>
                    <a:schemeClr val="dk1"/>
                  </a:solidFill>
                  <a:latin typeface="Lustria"/>
                  <a:ea typeface="Lustria"/>
                  <a:cs typeface="Lustria"/>
                  <a:sym typeface="Lustria"/>
                </a:rPr>
                <a:t>–</a:t>
              </a:r>
              <a:r>
                <a:rPr lang="en-US" sz="2000" b="1">
                  <a:solidFill>
                    <a:schemeClr val="dk1"/>
                  </a:solidFill>
                  <a:latin typeface="Lustria"/>
                  <a:ea typeface="Lustria"/>
                  <a:cs typeface="Lustria"/>
                  <a:sym typeface="Lustria"/>
                </a:rPr>
                <a:t>, H</a:t>
              </a:r>
              <a:r>
                <a:rPr lang="en-US" sz="2000" b="1" baseline="-25000">
                  <a:solidFill>
                    <a:schemeClr val="dk1"/>
                  </a:solidFill>
                  <a:latin typeface="Lustria"/>
                  <a:ea typeface="Lustria"/>
                  <a:cs typeface="Lustria"/>
                  <a:sym typeface="Lustria"/>
                </a:rPr>
                <a:t>3</a:t>
              </a:r>
              <a:r>
                <a:rPr lang="en-US" sz="2000" b="1">
                  <a:solidFill>
                    <a:schemeClr val="dk1"/>
                  </a:solidFill>
                  <a:latin typeface="Lustria"/>
                  <a:ea typeface="Lustria"/>
                  <a:cs typeface="Lustria"/>
                  <a:sym typeface="Lustria"/>
                </a:rPr>
                <a:t>O</a:t>
              </a:r>
              <a:r>
                <a:rPr lang="en-US" sz="2000" b="1" baseline="30000">
                  <a:solidFill>
                    <a:schemeClr val="dk1"/>
                  </a:solidFill>
                  <a:latin typeface="Lustria"/>
                  <a:ea typeface="Lustria"/>
                  <a:cs typeface="Lustria"/>
                  <a:sym typeface="Lustria"/>
                </a:rPr>
                <a:t>+</a:t>
              </a:r>
              <a:endParaRPr sz="2000" b="1">
                <a:solidFill>
                  <a:schemeClr val="dk1"/>
                </a:solidFill>
                <a:latin typeface="Lustria"/>
                <a:ea typeface="Lustria"/>
                <a:cs typeface="Lustria"/>
                <a:sym typeface="Lustria"/>
              </a:endParaRPr>
            </a:p>
          </p:txBody>
        </p:sp>
      </p:grpSp>
      <p:grpSp>
        <p:nvGrpSpPr>
          <p:cNvPr id="298" name="Google Shape;298;p11"/>
          <p:cNvGrpSpPr/>
          <p:nvPr/>
        </p:nvGrpSpPr>
        <p:grpSpPr>
          <a:xfrm>
            <a:off x="5146676" y="3933825"/>
            <a:ext cx="3744913" cy="2314575"/>
            <a:chOff x="3002" y="2478"/>
            <a:chExt cx="2359" cy="1458"/>
          </a:xfrm>
        </p:grpSpPr>
        <p:sp>
          <p:nvSpPr>
            <p:cNvPr id="299" name="Google Shape;299;p11"/>
            <p:cNvSpPr txBox="1"/>
            <p:nvPr/>
          </p:nvSpPr>
          <p:spPr>
            <a:xfrm>
              <a:off x="4113" y="2861"/>
              <a:ext cx="1248" cy="4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H</a:t>
              </a:r>
              <a:r>
                <a:rPr lang="en-US" sz="2000" b="1" baseline="-25000">
                  <a:solidFill>
                    <a:schemeClr val="dk1"/>
                  </a:solidFill>
                  <a:latin typeface="Lustria"/>
                  <a:ea typeface="Lustria"/>
                  <a:cs typeface="Lustria"/>
                  <a:sym typeface="Lustria"/>
                </a:rPr>
                <a:t>2</a:t>
              </a:r>
              <a:r>
                <a:rPr lang="en-US" sz="2000" b="1">
                  <a:solidFill>
                    <a:schemeClr val="dk1"/>
                  </a:solidFill>
                  <a:latin typeface="Lustria"/>
                  <a:ea typeface="Lustria"/>
                  <a:cs typeface="Lustria"/>
                  <a:sym typeface="Lustria"/>
                </a:rPr>
                <a:t>O, OF</a:t>
              </a:r>
              <a:r>
                <a:rPr lang="en-US" sz="2000" b="1" baseline="-25000">
                  <a:solidFill>
                    <a:schemeClr val="dk1"/>
                  </a:solidFill>
                  <a:latin typeface="Lustria"/>
                  <a:ea typeface="Lustria"/>
                  <a:cs typeface="Lustria"/>
                  <a:sym typeface="Lustria"/>
                </a:rPr>
                <a:t>2</a:t>
              </a:r>
              <a:r>
                <a:rPr lang="en-US" sz="2000" b="1">
                  <a:solidFill>
                    <a:schemeClr val="dk1"/>
                  </a:solidFill>
                  <a:latin typeface="Lustria"/>
                  <a:ea typeface="Lustria"/>
                  <a:cs typeface="Lustria"/>
                  <a:sym typeface="Lustria"/>
                </a:rPr>
                <a:t>, SCl</a:t>
              </a:r>
              <a:r>
                <a:rPr lang="en-US" sz="2000" b="1" baseline="-25000">
                  <a:solidFill>
                    <a:schemeClr val="dk1"/>
                  </a:solidFill>
                  <a:latin typeface="Lustria"/>
                  <a:ea typeface="Lustria"/>
                  <a:cs typeface="Lustria"/>
                  <a:sym typeface="Lustria"/>
                </a:rPr>
                <a:t>2</a:t>
              </a:r>
              <a:endParaRPr sz="2000" b="1">
                <a:solidFill>
                  <a:schemeClr val="dk1"/>
                </a:solidFill>
                <a:latin typeface="Lustria"/>
                <a:ea typeface="Lustria"/>
                <a:cs typeface="Lustria"/>
                <a:sym typeface="Lustria"/>
              </a:endParaRPr>
            </a:p>
          </p:txBody>
        </p:sp>
        <p:pic>
          <p:nvPicPr>
            <p:cNvPr id="300" name="Google Shape;300;p11"/>
            <p:cNvPicPr preferRelativeResize="0"/>
            <p:nvPr/>
          </p:nvPicPr>
          <p:blipFill rotWithShape="1">
            <a:blip r:embed="rId8">
              <a:alphaModFix/>
            </a:blip>
            <a:srcRect/>
            <a:stretch/>
          </p:blipFill>
          <p:spPr>
            <a:xfrm>
              <a:off x="3002" y="2592"/>
              <a:ext cx="1111" cy="1344"/>
            </a:xfrm>
            <a:prstGeom prst="rect">
              <a:avLst/>
            </a:prstGeom>
            <a:noFill/>
            <a:ln>
              <a:noFill/>
            </a:ln>
          </p:spPr>
        </p:pic>
        <p:sp>
          <p:nvSpPr>
            <p:cNvPr id="301" name="Google Shape;301;p11"/>
            <p:cNvSpPr txBox="1"/>
            <p:nvPr/>
          </p:nvSpPr>
          <p:spPr>
            <a:xfrm>
              <a:off x="3744" y="2478"/>
              <a:ext cx="584"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2</a:t>
              </a:r>
              <a:r>
                <a:rPr lang="en-US" sz="2000" b="1">
                  <a:solidFill>
                    <a:schemeClr val="dk1"/>
                  </a:solidFill>
                  <a:latin typeface="Lustria"/>
                  <a:ea typeface="Lustria"/>
                  <a:cs typeface="Lustria"/>
                  <a:sym typeface="Lustria"/>
                </a:rPr>
                <a:t>E</a:t>
              </a:r>
              <a:r>
                <a:rPr lang="en-US" sz="2000" b="1" baseline="-25000">
                  <a:solidFill>
                    <a:schemeClr val="dk1"/>
                  </a:solidFill>
                  <a:latin typeface="Lustria"/>
                  <a:ea typeface="Lustria"/>
                  <a:cs typeface="Lustria"/>
                  <a:sym typeface="Lustria"/>
                </a:rPr>
                <a:t>2</a:t>
              </a:r>
              <a:endParaRPr sz="2000" b="1">
                <a:solidFill>
                  <a:schemeClr val="dk1"/>
                </a:solidFill>
                <a:latin typeface="Lustria"/>
                <a:ea typeface="Lustria"/>
                <a:cs typeface="Lustria"/>
                <a:sym typeface="Lustria"/>
              </a:endParaRPr>
            </a:p>
          </p:txBody>
        </p:sp>
      </p:grpSp>
      <p:sp>
        <p:nvSpPr>
          <p:cNvPr id="302" name="Google Shape;302;p11"/>
          <p:cNvSpPr txBox="1"/>
          <p:nvPr/>
        </p:nvSpPr>
        <p:spPr>
          <a:xfrm>
            <a:off x="4015746" y="3513396"/>
            <a:ext cx="990600" cy="830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1200" b="1">
                <a:solidFill>
                  <a:schemeClr val="dk1"/>
                </a:solidFill>
                <a:latin typeface="Lustria"/>
                <a:ea typeface="Lustria"/>
                <a:cs typeface="Lustria"/>
                <a:sym typeface="Lustria"/>
              </a:rPr>
              <a:t>CH</a:t>
            </a:r>
            <a:r>
              <a:rPr lang="en-US" sz="1200" b="1" baseline="-25000">
                <a:solidFill>
                  <a:schemeClr val="dk1"/>
                </a:solidFill>
                <a:latin typeface="Lustria"/>
                <a:ea typeface="Lustria"/>
                <a:cs typeface="Lustria"/>
                <a:sym typeface="Lustria"/>
              </a:rPr>
              <a:t>4</a:t>
            </a:r>
            <a:r>
              <a:rPr lang="en-US" sz="1200" b="1">
                <a:solidFill>
                  <a:schemeClr val="dk1"/>
                </a:solidFill>
                <a:latin typeface="Lustria"/>
                <a:ea typeface="Lustria"/>
                <a:cs typeface="Lustria"/>
                <a:sym typeface="Lustria"/>
              </a:rPr>
              <a:t>, SiCl</a:t>
            </a:r>
            <a:r>
              <a:rPr lang="en-US" sz="1200" b="1" baseline="-25000">
                <a:solidFill>
                  <a:schemeClr val="dk1"/>
                </a:solidFill>
                <a:latin typeface="Lustria"/>
                <a:ea typeface="Lustria"/>
                <a:cs typeface="Lustria"/>
                <a:sym typeface="Lustria"/>
              </a:rPr>
              <a:t>4</a:t>
            </a:r>
            <a:r>
              <a:rPr lang="en-US" sz="1200" b="1">
                <a:solidFill>
                  <a:schemeClr val="dk1"/>
                </a:solidFill>
                <a:latin typeface="Lustria"/>
                <a:ea typeface="Lustria"/>
                <a:cs typeface="Lustria"/>
                <a:sym typeface="Lustria"/>
              </a:rPr>
              <a:t>, SO</a:t>
            </a:r>
            <a:r>
              <a:rPr lang="en-US" sz="1200" b="1" baseline="-25000">
                <a:solidFill>
                  <a:schemeClr val="dk1"/>
                </a:solidFill>
                <a:latin typeface="Lustria"/>
                <a:ea typeface="Lustria"/>
                <a:cs typeface="Lustria"/>
                <a:sym typeface="Lustria"/>
              </a:rPr>
              <a:t>4</a:t>
            </a:r>
            <a:r>
              <a:rPr lang="en-US" sz="1200" b="1" baseline="30000">
                <a:solidFill>
                  <a:schemeClr val="dk1"/>
                </a:solidFill>
                <a:latin typeface="Lustria"/>
                <a:ea typeface="Lustria"/>
                <a:cs typeface="Lustria"/>
                <a:sym typeface="Lustria"/>
              </a:rPr>
              <a:t>2–</a:t>
            </a:r>
            <a:r>
              <a:rPr lang="en-US" sz="1200" b="1">
                <a:solidFill>
                  <a:schemeClr val="dk1"/>
                </a:solidFill>
                <a:latin typeface="Lustria"/>
                <a:ea typeface="Lustria"/>
                <a:cs typeface="Lustria"/>
                <a:sym typeface="Lustria"/>
              </a:rPr>
              <a:t>, ClO</a:t>
            </a:r>
            <a:r>
              <a:rPr lang="en-US" sz="1200" b="1" baseline="-25000">
                <a:solidFill>
                  <a:schemeClr val="dk1"/>
                </a:solidFill>
                <a:latin typeface="Lustria"/>
                <a:ea typeface="Lustria"/>
                <a:cs typeface="Lustria"/>
                <a:sym typeface="Lustria"/>
              </a:rPr>
              <a:t>4</a:t>
            </a:r>
            <a:r>
              <a:rPr lang="en-US" sz="1200" b="1" baseline="30000">
                <a:solidFill>
                  <a:schemeClr val="dk1"/>
                </a:solidFill>
                <a:latin typeface="Lustria"/>
                <a:ea typeface="Lustria"/>
                <a:cs typeface="Lustria"/>
                <a:sym typeface="Lustria"/>
              </a:rPr>
              <a:t>–</a:t>
            </a:r>
            <a:endParaRPr sz="1200" b="1">
              <a:solidFill>
                <a:schemeClr val="dk1"/>
              </a:solidFill>
              <a:latin typeface="Lustria"/>
              <a:ea typeface="Lustria"/>
              <a:cs typeface="Lustria"/>
              <a:sym typeface="Lustria"/>
            </a:endParaRPr>
          </a:p>
        </p:txBody>
      </p:sp>
      <p:sp>
        <p:nvSpPr>
          <p:cNvPr id="303" name="Google Shape;303;p11"/>
          <p:cNvSpPr txBox="1"/>
          <p:nvPr/>
        </p:nvSpPr>
        <p:spPr>
          <a:xfrm>
            <a:off x="2298701" y="172330"/>
            <a:ext cx="4953000" cy="830997"/>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7030A0"/>
                </a:solidFill>
                <a:latin typeface="Lustria"/>
                <a:ea typeface="Lustria"/>
                <a:cs typeface="Lustria"/>
                <a:sym typeface="Lustria"/>
              </a:rPr>
              <a:t>Molecular Shapes with Four Electron Groups</a:t>
            </a:r>
            <a:endParaRPr sz="2400" b="1">
              <a:solidFill>
                <a:srgbClr val="7030A0"/>
              </a:solidFill>
              <a:latin typeface="Lustria"/>
              <a:ea typeface="Lustria"/>
              <a:cs typeface="Lustria"/>
              <a:sym typeface="Lustria"/>
            </a:endParaRPr>
          </a:p>
        </p:txBody>
      </p:sp>
      <p:sp>
        <p:nvSpPr>
          <p:cNvPr id="304" name="Google Shape;304;p11"/>
          <p:cNvSpPr txBox="1"/>
          <p:nvPr/>
        </p:nvSpPr>
        <p:spPr>
          <a:xfrm>
            <a:off x="107504" y="157490"/>
            <a:ext cx="2254696" cy="8331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05" name="Google Shape;305;p11" descr="Four-day IMUN conference to hold at NSU | Dhaka Tribune"/>
          <p:cNvPicPr preferRelativeResize="0"/>
          <p:nvPr/>
        </p:nvPicPr>
        <p:blipFill rotWithShape="1">
          <a:blip r:embed="rId9">
            <a:alphaModFix/>
          </a:blip>
          <a:srcRect l="26287" r="26268"/>
          <a:stretch/>
        </p:blipFill>
        <p:spPr>
          <a:xfrm>
            <a:off x="8115300" y="76201"/>
            <a:ext cx="800100" cy="990599"/>
          </a:xfrm>
          <a:prstGeom prst="rect">
            <a:avLst/>
          </a:prstGeom>
          <a:noFill/>
          <a:ln>
            <a:noFill/>
          </a:ln>
        </p:spPr>
      </p:pic>
      <p:sp>
        <p:nvSpPr>
          <p:cNvPr id="306" name="Google Shape;306;p11"/>
          <p:cNvSpPr txBox="1"/>
          <p:nvPr/>
        </p:nvSpPr>
        <p:spPr>
          <a:xfrm>
            <a:off x="3048000" y="3124200"/>
            <a:ext cx="1361270" cy="246221"/>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FF0000"/>
                </a:solidFill>
                <a:latin typeface="Lustria"/>
                <a:ea typeface="Lustria"/>
                <a:cs typeface="Lustria"/>
                <a:sym typeface="Lustria"/>
              </a:rPr>
              <a:t>Electronic Geometry</a:t>
            </a:r>
            <a:endParaRPr sz="1000" b="1">
              <a:solidFill>
                <a:srgbClr val="FF0000"/>
              </a:solidFill>
              <a:latin typeface="Lustria"/>
              <a:ea typeface="Lustria"/>
              <a:cs typeface="Lustria"/>
              <a:sym typeface="Lustria"/>
            </a:endParaRP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2"/>
          <p:cNvPicPr preferRelativeResize="0"/>
          <p:nvPr/>
        </p:nvPicPr>
        <p:blipFill rotWithShape="1">
          <a:blip r:embed="rId3">
            <a:alphaModFix/>
          </a:blip>
          <a:srcRect/>
          <a:stretch/>
        </p:blipFill>
        <p:spPr>
          <a:xfrm>
            <a:off x="4572000" y="1371600"/>
            <a:ext cx="4343400" cy="2781434"/>
          </a:xfrm>
          <a:prstGeom prst="rect">
            <a:avLst/>
          </a:prstGeom>
          <a:noFill/>
          <a:ln w="9525" cap="flat" cmpd="sng">
            <a:solidFill>
              <a:srgbClr val="00B050"/>
            </a:solidFill>
            <a:prstDash val="solid"/>
            <a:round/>
            <a:headEnd type="none" w="sm" len="sm"/>
            <a:tailEnd type="none" w="sm" len="sm"/>
          </a:ln>
        </p:spPr>
      </p:pic>
      <p:pic>
        <p:nvPicPr>
          <p:cNvPr id="312" name="Google Shape;312;p12"/>
          <p:cNvPicPr preferRelativeResize="0"/>
          <p:nvPr/>
        </p:nvPicPr>
        <p:blipFill rotWithShape="1">
          <a:blip r:embed="rId4">
            <a:alphaModFix/>
          </a:blip>
          <a:srcRect/>
          <a:stretch/>
        </p:blipFill>
        <p:spPr>
          <a:xfrm>
            <a:off x="152400" y="1333329"/>
            <a:ext cx="4343400" cy="3821850"/>
          </a:xfrm>
          <a:prstGeom prst="rect">
            <a:avLst/>
          </a:prstGeom>
          <a:noFill/>
          <a:ln>
            <a:noFill/>
          </a:ln>
        </p:spPr>
      </p:pic>
      <p:pic>
        <p:nvPicPr>
          <p:cNvPr id="313" name="Google Shape;313;p12"/>
          <p:cNvPicPr preferRelativeResize="0"/>
          <p:nvPr/>
        </p:nvPicPr>
        <p:blipFill rotWithShape="1">
          <a:blip r:embed="rId5">
            <a:alphaModFix/>
          </a:blip>
          <a:srcRect/>
          <a:stretch/>
        </p:blipFill>
        <p:spPr>
          <a:xfrm>
            <a:off x="4648200" y="2514600"/>
            <a:ext cx="1295400" cy="1129123"/>
          </a:xfrm>
          <a:prstGeom prst="rect">
            <a:avLst/>
          </a:prstGeom>
          <a:noFill/>
          <a:ln>
            <a:noFill/>
          </a:ln>
        </p:spPr>
      </p:pic>
      <p:sp>
        <p:nvSpPr>
          <p:cNvPr id="314" name="Google Shape;314;p12"/>
          <p:cNvSpPr txBox="1"/>
          <p:nvPr/>
        </p:nvSpPr>
        <p:spPr>
          <a:xfrm>
            <a:off x="4648200" y="3733800"/>
            <a:ext cx="1361270" cy="246221"/>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FF0000"/>
                </a:solidFill>
                <a:latin typeface="Lustria"/>
                <a:ea typeface="Lustria"/>
                <a:cs typeface="Lustria"/>
                <a:sym typeface="Lustria"/>
              </a:rPr>
              <a:t>Electronic Geometry</a:t>
            </a:r>
            <a:endParaRPr sz="1000" b="1">
              <a:solidFill>
                <a:srgbClr val="FF0000"/>
              </a:solidFill>
              <a:latin typeface="Lustria"/>
              <a:ea typeface="Lustria"/>
              <a:cs typeface="Lustria"/>
              <a:sym typeface="Lustria"/>
            </a:endParaRPr>
          </a:p>
        </p:txBody>
      </p:sp>
      <p:grpSp>
        <p:nvGrpSpPr>
          <p:cNvPr id="315" name="Google Shape;315;p12"/>
          <p:cNvGrpSpPr/>
          <p:nvPr/>
        </p:nvGrpSpPr>
        <p:grpSpPr>
          <a:xfrm>
            <a:off x="0" y="5244171"/>
            <a:ext cx="2446338" cy="1461429"/>
            <a:chOff x="1832" y="816"/>
            <a:chExt cx="1920" cy="1178"/>
          </a:xfrm>
        </p:grpSpPr>
        <p:sp>
          <p:nvSpPr>
            <p:cNvPr id="316" name="Google Shape;316;p12"/>
            <p:cNvSpPr txBox="1"/>
            <p:nvPr/>
          </p:nvSpPr>
          <p:spPr>
            <a:xfrm>
              <a:off x="2256" y="816"/>
              <a:ext cx="525" cy="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5</a:t>
              </a:r>
              <a:endParaRPr sz="2000" b="1">
                <a:solidFill>
                  <a:schemeClr val="dk1"/>
                </a:solidFill>
                <a:latin typeface="Lustria"/>
                <a:ea typeface="Lustria"/>
                <a:cs typeface="Lustria"/>
                <a:sym typeface="Lustria"/>
              </a:endParaRPr>
            </a:p>
          </p:txBody>
        </p:sp>
        <p:pic>
          <p:nvPicPr>
            <p:cNvPr id="317" name="Google Shape;317;p12"/>
            <p:cNvPicPr preferRelativeResize="0"/>
            <p:nvPr/>
          </p:nvPicPr>
          <p:blipFill rotWithShape="1">
            <a:blip r:embed="rId6">
              <a:alphaModFix/>
            </a:blip>
            <a:srcRect/>
            <a:stretch/>
          </p:blipFill>
          <p:spPr>
            <a:xfrm>
              <a:off x="1832" y="1104"/>
              <a:ext cx="1048" cy="890"/>
            </a:xfrm>
            <a:prstGeom prst="rect">
              <a:avLst/>
            </a:prstGeom>
            <a:noFill/>
            <a:ln>
              <a:noFill/>
            </a:ln>
          </p:spPr>
        </p:pic>
        <p:sp>
          <p:nvSpPr>
            <p:cNvPr id="318" name="Google Shape;318;p12"/>
            <p:cNvSpPr txBox="1"/>
            <p:nvPr/>
          </p:nvSpPr>
          <p:spPr>
            <a:xfrm>
              <a:off x="2781" y="864"/>
              <a:ext cx="971" cy="7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PF</a:t>
              </a:r>
              <a:r>
                <a:rPr lang="en-US" sz="1800" b="1" baseline="-25000">
                  <a:solidFill>
                    <a:schemeClr val="dk1"/>
                  </a:solidFill>
                  <a:latin typeface="Lustria"/>
                  <a:ea typeface="Lustria"/>
                  <a:cs typeface="Lustria"/>
                  <a:sym typeface="Lustria"/>
                </a:rPr>
                <a:t>5</a:t>
              </a:r>
              <a:r>
                <a:rPr lang="en-US" sz="1800" b="1">
                  <a:solidFill>
                    <a:schemeClr val="dk1"/>
                  </a:solidFill>
                  <a:latin typeface="Lustria"/>
                  <a:ea typeface="Lustria"/>
                  <a:cs typeface="Lustria"/>
                  <a:sym typeface="Lustria"/>
                </a:rPr>
                <a:t>,</a:t>
              </a:r>
              <a:r>
                <a:rPr lang="en-US" sz="1800" b="1" baseline="-25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AsF</a:t>
              </a:r>
              <a:r>
                <a:rPr lang="en-US" sz="1800" b="1" baseline="-25000">
                  <a:solidFill>
                    <a:schemeClr val="dk1"/>
                  </a:solidFill>
                  <a:latin typeface="Lustria"/>
                  <a:ea typeface="Lustria"/>
                  <a:cs typeface="Lustria"/>
                  <a:sym typeface="Lustria"/>
                </a:rPr>
                <a:t>5</a:t>
              </a:r>
              <a:r>
                <a:rPr lang="en-US" sz="1800" b="1">
                  <a:solidFill>
                    <a:schemeClr val="dk1"/>
                  </a:solidFill>
                  <a:latin typeface="Lustria"/>
                  <a:ea typeface="Lustria"/>
                  <a:cs typeface="Lustria"/>
                  <a:sym typeface="Lustria"/>
                </a:rPr>
                <a:t>,</a:t>
              </a:r>
              <a:r>
                <a:rPr lang="en-US" sz="1800" b="1" baseline="-25000">
                  <a:solidFill>
                    <a:schemeClr val="dk1"/>
                  </a:solidFill>
                  <a:latin typeface="Lustria"/>
                  <a:ea typeface="Lustria"/>
                  <a:cs typeface="Lustria"/>
                  <a:sym typeface="Lustria"/>
                </a:rPr>
                <a:t> </a:t>
              </a:r>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SOF</a:t>
              </a:r>
              <a:r>
                <a:rPr lang="en-US" sz="1800" b="1" baseline="-25000">
                  <a:solidFill>
                    <a:schemeClr val="dk1"/>
                  </a:solidFill>
                  <a:latin typeface="Lustria"/>
                  <a:ea typeface="Lustria"/>
                  <a:cs typeface="Lustria"/>
                  <a:sym typeface="Lustria"/>
                </a:rPr>
                <a:t>4</a:t>
              </a:r>
              <a:endParaRPr sz="1800" b="1">
                <a:solidFill>
                  <a:schemeClr val="dk1"/>
                </a:solidFill>
                <a:latin typeface="Lustria"/>
                <a:ea typeface="Lustria"/>
                <a:cs typeface="Lustria"/>
                <a:sym typeface="Lustria"/>
              </a:endParaRPr>
            </a:p>
          </p:txBody>
        </p:sp>
      </p:grpSp>
      <p:grpSp>
        <p:nvGrpSpPr>
          <p:cNvPr id="319" name="Google Shape;319;p12"/>
          <p:cNvGrpSpPr/>
          <p:nvPr/>
        </p:nvGrpSpPr>
        <p:grpSpPr>
          <a:xfrm>
            <a:off x="2523666" y="5238936"/>
            <a:ext cx="2545851" cy="1550522"/>
            <a:chOff x="3655" y="902"/>
            <a:chExt cx="1646" cy="1047"/>
          </a:xfrm>
        </p:grpSpPr>
        <p:pic>
          <p:nvPicPr>
            <p:cNvPr id="320" name="Google Shape;320;p12"/>
            <p:cNvPicPr preferRelativeResize="0"/>
            <p:nvPr/>
          </p:nvPicPr>
          <p:blipFill rotWithShape="1">
            <a:blip r:embed="rId7">
              <a:alphaModFix/>
            </a:blip>
            <a:srcRect/>
            <a:stretch/>
          </p:blipFill>
          <p:spPr>
            <a:xfrm>
              <a:off x="3655" y="1008"/>
              <a:ext cx="765" cy="884"/>
            </a:xfrm>
            <a:prstGeom prst="rect">
              <a:avLst/>
            </a:prstGeom>
            <a:noFill/>
            <a:ln>
              <a:noFill/>
            </a:ln>
          </p:spPr>
        </p:pic>
        <p:sp>
          <p:nvSpPr>
            <p:cNvPr id="321" name="Google Shape;321;p12"/>
            <p:cNvSpPr txBox="1"/>
            <p:nvPr/>
          </p:nvSpPr>
          <p:spPr>
            <a:xfrm>
              <a:off x="4437" y="1326"/>
              <a:ext cx="864" cy="623"/>
            </a:xfrm>
            <a:prstGeom prst="rect">
              <a:avLst/>
            </a:prstGeom>
            <a:noFill/>
            <a:ln>
              <a:noFill/>
            </a:ln>
          </p:spPr>
          <p:txBody>
            <a:bodyPr spcFirstLastPara="1" wrap="square" lIns="91425" tIns="45700" rIns="0"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SF</a:t>
              </a:r>
              <a:r>
                <a:rPr lang="en-US" sz="1800" b="1" baseline="-25000">
                  <a:solidFill>
                    <a:schemeClr val="dk1"/>
                  </a:solidFill>
                  <a:latin typeface="Lustria"/>
                  <a:ea typeface="Lustria"/>
                  <a:cs typeface="Lustria"/>
                  <a:sym typeface="Lustria"/>
                </a:rPr>
                <a:t>4</a:t>
              </a:r>
              <a:r>
                <a:rPr lang="en-US" sz="1800" b="1">
                  <a:solidFill>
                    <a:schemeClr val="dk1"/>
                  </a:solidFill>
                  <a:latin typeface="Lustria"/>
                  <a:ea typeface="Lustria"/>
                  <a:cs typeface="Lustria"/>
                  <a:sym typeface="Lustria"/>
                </a:rPr>
                <a:t>,</a:t>
              </a:r>
              <a:r>
                <a:rPr lang="en-US" sz="1800" b="1" baseline="-25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XeO</a:t>
              </a:r>
              <a:r>
                <a:rPr lang="en-US" sz="1800" b="1" baseline="-25000">
                  <a:solidFill>
                    <a:schemeClr val="dk1"/>
                  </a:solidFill>
                  <a:latin typeface="Lustria"/>
                  <a:ea typeface="Lustria"/>
                  <a:cs typeface="Lustria"/>
                  <a:sym typeface="Lustria"/>
                </a:rPr>
                <a:t>2</a:t>
              </a:r>
              <a:r>
                <a:rPr lang="en-US" sz="1800" b="1">
                  <a:solidFill>
                    <a:schemeClr val="dk1"/>
                  </a:solidFill>
                  <a:latin typeface="Lustria"/>
                  <a:ea typeface="Lustria"/>
                  <a:cs typeface="Lustria"/>
                  <a:sym typeface="Lustria"/>
                </a:rPr>
                <a:t>F</a:t>
              </a:r>
              <a:r>
                <a:rPr lang="en-US" sz="1800" b="1" baseline="-25000">
                  <a:solidFill>
                    <a:schemeClr val="dk1"/>
                  </a:solidFill>
                  <a:latin typeface="Lustria"/>
                  <a:ea typeface="Lustria"/>
                  <a:cs typeface="Lustria"/>
                  <a:sym typeface="Lustria"/>
                </a:rPr>
                <a:t>2</a:t>
              </a:r>
              <a:endParaRPr sz="1800" b="1">
                <a:solidFill>
                  <a:schemeClr val="dk1"/>
                </a:solidFill>
                <a:latin typeface="Lustria"/>
                <a:ea typeface="Lustria"/>
                <a:cs typeface="Lustria"/>
                <a:sym typeface="Lustria"/>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IF</a:t>
              </a:r>
              <a:r>
                <a:rPr lang="en-US" sz="1800" b="1" baseline="-25000">
                  <a:solidFill>
                    <a:schemeClr val="dk1"/>
                  </a:solidFill>
                  <a:latin typeface="Lustria"/>
                  <a:ea typeface="Lustria"/>
                  <a:cs typeface="Lustria"/>
                  <a:sym typeface="Lustria"/>
                </a:rPr>
                <a:t>4</a:t>
              </a:r>
              <a:r>
                <a:rPr lang="en-US" sz="1800" b="1" baseline="30000">
                  <a:solidFill>
                    <a:schemeClr val="dk1"/>
                  </a:solidFill>
                  <a:latin typeface="Lustria"/>
                  <a:ea typeface="Lustria"/>
                  <a:cs typeface="Lustria"/>
                  <a:sym typeface="Lustria"/>
                </a:rPr>
                <a:t>+</a:t>
              </a:r>
              <a:r>
                <a:rPr lang="en-US" sz="1800" b="1">
                  <a:solidFill>
                    <a:schemeClr val="dk1"/>
                  </a:solidFill>
                  <a:latin typeface="Lustria"/>
                  <a:ea typeface="Lustria"/>
                  <a:cs typeface="Lustria"/>
                  <a:sym typeface="Lustria"/>
                </a:rPr>
                <a:t>,</a:t>
              </a:r>
              <a:r>
                <a:rPr lang="en-US" sz="1800" b="1" baseline="30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IO</a:t>
              </a:r>
              <a:r>
                <a:rPr lang="en-US" sz="1800" b="1" baseline="-25000">
                  <a:solidFill>
                    <a:schemeClr val="dk1"/>
                  </a:solidFill>
                  <a:latin typeface="Lustria"/>
                  <a:ea typeface="Lustria"/>
                  <a:cs typeface="Lustria"/>
                  <a:sym typeface="Lustria"/>
                </a:rPr>
                <a:t>2</a:t>
              </a:r>
              <a:r>
                <a:rPr lang="en-US" sz="1800" b="1">
                  <a:solidFill>
                    <a:schemeClr val="dk1"/>
                  </a:solidFill>
                  <a:latin typeface="Lustria"/>
                  <a:ea typeface="Lustria"/>
                  <a:cs typeface="Lustria"/>
                  <a:sym typeface="Lustria"/>
                </a:rPr>
                <a:t>F</a:t>
              </a:r>
              <a:r>
                <a:rPr lang="en-US" sz="1800" b="1" baseline="-25000">
                  <a:solidFill>
                    <a:schemeClr val="dk1"/>
                  </a:solidFill>
                  <a:latin typeface="Lustria"/>
                  <a:ea typeface="Lustria"/>
                  <a:cs typeface="Lustria"/>
                  <a:sym typeface="Lustria"/>
                </a:rPr>
                <a:t>2</a:t>
              </a:r>
              <a:r>
                <a:rPr lang="en-US" sz="1800" b="1" baseline="30000">
                  <a:solidFill>
                    <a:schemeClr val="dk1"/>
                  </a:solidFill>
                  <a:latin typeface="Lustria"/>
                  <a:ea typeface="Lustria"/>
                  <a:cs typeface="Lustria"/>
                  <a:sym typeface="Lustria"/>
                </a:rPr>
                <a:t>–</a:t>
              </a:r>
              <a:endParaRPr/>
            </a:p>
          </p:txBody>
        </p:sp>
        <p:sp>
          <p:nvSpPr>
            <p:cNvPr id="322" name="Google Shape;322;p12"/>
            <p:cNvSpPr txBox="1"/>
            <p:nvPr/>
          </p:nvSpPr>
          <p:spPr>
            <a:xfrm>
              <a:off x="4042" y="902"/>
              <a:ext cx="544" cy="2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4</a:t>
              </a:r>
              <a:r>
                <a:rPr lang="en-US" sz="2000" b="1">
                  <a:solidFill>
                    <a:schemeClr val="dk1"/>
                  </a:solidFill>
                  <a:latin typeface="Lustria"/>
                  <a:ea typeface="Lustria"/>
                  <a:cs typeface="Lustria"/>
                  <a:sym typeface="Lustria"/>
                </a:rPr>
                <a:t>E</a:t>
              </a:r>
              <a:endParaRPr/>
            </a:p>
          </p:txBody>
        </p:sp>
      </p:grpSp>
      <p:grpSp>
        <p:nvGrpSpPr>
          <p:cNvPr id="323" name="Google Shape;323;p12"/>
          <p:cNvGrpSpPr/>
          <p:nvPr/>
        </p:nvGrpSpPr>
        <p:grpSpPr>
          <a:xfrm>
            <a:off x="4965446" y="4337989"/>
            <a:ext cx="2197354" cy="1758011"/>
            <a:chOff x="450" y="2374"/>
            <a:chExt cx="1480" cy="1178"/>
          </a:xfrm>
        </p:grpSpPr>
        <p:pic>
          <p:nvPicPr>
            <p:cNvPr id="324" name="Google Shape;324;p12"/>
            <p:cNvPicPr preferRelativeResize="0"/>
            <p:nvPr/>
          </p:nvPicPr>
          <p:blipFill rotWithShape="1">
            <a:blip r:embed="rId8">
              <a:alphaModFix/>
            </a:blip>
            <a:srcRect/>
            <a:stretch/>
          </p:blipFill>
          <p:spPr>
            <a:xfrm>
              <a:off x="502" y="2640"/>
              <a:ext cx="853" cy="912"/>
            </a:xfrm>
            <a:prstGeom prst="rect">
              <a:avLst/>
            </a:prstGeom>
            <a:noFill/>
            <a:ln>
              <a:noFill/>
            </a:ln>
          </p:spPr>
        </p:pic>
        <p:sp>
          <p:nvSpPr>
            <p:cNvPr id="325" name="Google Shape;325;p12"/>
            <p:cNvSpPr txBox="1"/>
            <p:nvPr/>
          </p:nvSpPr>
          <p:spPr>
            <a:xfrm>
              <a:off x="450" y="2374"/>
              <a:ext cx="624" cy="2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3</a:t>
              </a:r>
              <a:r>
                <a:rPr lang="en-US" sz="2000" b="1">
                  <a:solidFill>
                    <a:schemeClr val="dk1"/>
                  </a:solidFill>
                  <a:latin typeface="Lustria"/>
                  <a:ea typeface="Lustria"/>
                  <a:cs typeface="Lustria"/>
                  <a:sym typeface="Lustria"/>
                </a:rPr>
                <a:t>E</a:t>
              </a:r>
              <a:r>
                <a:rPr lang="en-US" sz="2000" b="1" baseline="-25000">
                  <a:solidFill>
                    <a:schemeClr val="dk1"/>
                  </a:solidFill>
                  <a:latin typeface="Lustria"/>
                  <a:ea typeface="Lustria"/>
                  <a:cs typeface="Lustria"/>
                  <a:sym typeface="Lustria"/>
                </a:rPr>
                <a:t>2</a:t>
              </a:r>
              <a:endParaRPr sz="2000" b="1">
                <a:solidFill>
                  <a:schemeClr val="dk1"/>
                </a:solidFill>
                <a:latin typeface="Lustria"/>
                <a:ea typeface="Lustria"/>
                <a:cs typeface="Lustria"/>
                <a:sym typeface="Lustria"/>
              </a:endParaRPr>
            </a:p>
          </p:txBody>
        </p:sp>
        <p:sp>
          <p:nvSpPr>
            <p:cNvPr id="326" name="Google Shape;326;p12"/>
            <p:cNvSpPr txBox="1"/>
            <p:nvPr/>
          </p:nvSpPr>
          <p:spPr>
            <a:xfrm>
              <a:off x="1066" y="2528"/>
              <a:ext cx="864" cy="433"/>
            </a:xfrm>
            <a:prstGeom prst="rect">
              <a:avLst/>
            </a:prstGeom>
            <a:noFill/>
            <a:ln>
              <a:noFill/>
            </a:ln>
          </p:spPr>
          <p:txBody>
            <a:bodyPr spcFirstLastPara="1" wrap="square" lIns="91425" tIns="45700" rIns="0"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ClF</a:t>
              </a:r>
              <a:r>
                <a:rPr lang="en-US" sz="1800" b="1" baseline="-25000">
                  <a:solidFill>
                    <a:schemeClr val="dk1"/>
                  </a:solidFill>
                  <a:latin typeface="Lustria"/>
                  <a:ea typeface="Lustria"/>
                  <a:cs typeface="Lustria"/>
                  <a:sym typeface="Lustria"/>
                </a:rPr>
                <a:t>3</a:t>
              </a:r>
              <a:r>
                <a:rPr lang="en-US" sz="1800" b="1">
                  <a:solidFill>
                    <a:schemeClr val="dk1"/>
                  </a:solidFill>
                  <a:latin typeface="Lustria"/>
                  <a:ea typeface="Lustria"/>
                  <a:cs typeface="Lustria"/>
                  <a:sym typeface="Lustria"/>
                </a:rPr>
                <a:t>,</a:t>
              </a:r>
              <a:r>
                <a:rPr lang="en-US" sz="1800" b="1" baseline="-25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BrF</a:t>
              </a:r>
              <a:r>
                <a:rPr lang="en-US" sz="1800" b="1" baseline="-25000">
                  <a:solidFill>
                    <a:schemeClr val="dk1"/>
                  </a:solidFill>
                  <a:latin typeface="Lustria"/>
                  <a:ea typeface="Lustria"/>
                  <a:cs typeface="Lustria"/>
                  <a:sym typeface="Lustria"/>
                </a:rPr>
                <a:t>3</a:t>
              </a:r>
              <a:endParaRPr sz="1800" b="1">
                <a:solidFill>
                  <a:schemeClr val="dk1"/>
                </a:solidFill>
                <a:latin typeface="Lustria"/>
                <a:ea typeface="Lustria"/>
                <a:cs typeface="Lustria"/>
                <a:sym typeface="Lustria"/>
              </a:endParaRPr>
            </a:p>
          </p:txBody>
        </p:sp>
      </p:grpSp>
      <p:grpSp>
        <p:nvGrpSpPr>
          <p:cNvPr id="327" name="Google Shape;327;p12"/>
          <p:cNvGrpSpPr/>
          <p:nvPr/>
        </p:nvGrpSpPr>
        <p:grpSpPr>
          <a:xfrm>
            <a:off x="7124290" y="4219573"/>
            <a:ext cx="1486310" cy="2570349"/>
            <a:chOff x="2707" y="2430"/>
            <a:chExt cx="1056" cy="1724"/>
          </a:xfrm>
        </p:grpSpPr>
        <p:sp>
          <p:nvSpPr>
            <p:cNvPr id="328" name="Google Shape;328;p12"/>
            <p:cNvSpPr txBox="1"/>
            <p:nvPr/>
          </p:nvSpPr>
          <p:spPr>
            <a:xfrm>
              <a:off x="2899" y="2430"/>
              <a:ext cx="659" cy="2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2</a:t>
              </a:r>
              <a:r>
                <a:rPr lang="en-US" sz="2000" b="1">
                  <a:solidFill>
                    <a:schemeClr val="dk1"/>
                  </a:solidFill>
                  <a:latin typeface="Lustria"/>
                  <a:ea typeface="Lustria"/>
                  <a:cs typeface="Lustria"/>
                  <a:sym typeface="Lustria"/>
                </a:rPr>
                <a:t>E</a:t>
              </a:r>
              <a:r>
                <a:rPr lang="en-US" sz="2000" b="1" baseline="-25000">
                  <a:solidFill>
                    <a:schemeClr val="dk1"/>
                  </a:solidFill>
                  <a:latin typeface="Lustria"/>
                  <a:ea typeface="Lustria"/>
                  <a:cs typeface="Lustria"/>
                  <a:sym typeface="Lustria"/>
                </a:rPr>
                <a:t>3</a:t>
              </a:r>
              <a:endParaRPr sz="2000" b="1">
                <a:solidFill>
                  <a:schemeClr val="dk1"/>
                </a:solidFill>
                <a:latin typeface="Lustria"/>
                <a:ea typeface="Lustria"/>
                <a:cs typeface="Lustria"/>
                <a:sym typeface="Lustria"/>
              </a:endParaRPr>
            </a:p>
          </p:txBody>
        </p:sp>
        <p:pic>
          <p:nvPicPr>
            <p:cNvPr id="329" name="Google Shape;329;p12"/>
            <p:cNvPicPr preferRelativeResize="0"/>
            <p:nvPr/>
          </p:nvPicPr>
          <p:blipFill rotWithShape="1">
            <a:blip r:embed="rId9">
              <a:alphaModFix/>
            </a:blip>
            <a:srcRect/>
            <a:stretch/>
          </p:blipFill>
          <p:spPr>
            <a:xfrm>
              <a:off x="2707" y="2664"/>
              <a:ext cx="1056" cy="1128"/>
            </a:xfrm>
            <a:prstGeom prst="rect">
              <a:avLst/>
            </a:prstGeom>
            <a:noFill/>
            <a:ln>
              <a:noFill/>
            </a:ln>
          </p:spPr>
        </p:pic>
        <p:sp>
          <p:nvSpPr>
            <p:cNvPr id="330" name="Google Shape;330;p12"/>
            <p:cNvSpPr txBox="1"/>
            <p:nvPr/>
          </p:nvSpPr>
          <p:spPr>
            <a:xfrm>
              <a:off x="2707" y="3720"/>
              <a:ext cx="1056" cy="434"/>
            </a:xfrm>
            <a:prstGeom prst="rect">
              <a:avLst/>
            </a:prstGeom>
            <a:noFill/>
            <a:ln>
              <a:noFill/>
            </a:ln>
          </p:spPr>
          <p:txBody>
            <a:bodyPr spcFirstLastPara="1" wrap="square" lIns="91425" tIns="45700" rIns="0"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Examples:</a:t>
              </a:r>
              <a:endParaRPr sz="1800" b="1">
                <a:solidFill>
                  <a:schemeClr val="dk1"/>
                </a:solidFill>
                <a:latin typeface="Lustria"/>
                <a:ea typeface="Lustria"/>
                <a:cs typeface="Lustria"/>
                <a:sym typeface="Lustria"/>
              </a:endParaRPr>
            </a:p>
            <a:p>
              <a:pPr marL="0" marR="0" lvl="0" indent="0" algn="l" rtl="0">
                <a:spcBef>
                  <a:spcPts val="0"/>
                </a:spcBef>
                <a:spcAft>
                  <a:spcPts val="0"/>
                </a:spcAft>
                <a:buNone/>
              </a:pPr>
              <a:r>
                <a:rPr lang="en-US" sz="1800" b="1">
                  <a:solidFill>
                    <a:schemeClr val="dk1"/>
                  </a:solidFill>
                  <a:latin typeface="Lustria"/>
                  <a:ea typeface="Lustria"/>
                  <a:cs typeface="Lustria"/>
                  <a:sym typeface="Lustria"/>
                </a:rPr>
                <a:t>XeF</a:t>
              </a:r>
              <a:r>
                <a:rPr lang="en-US" sz="1800" b="1" baseline="-25000">
                  <a:solidFill>
                    <a:schemeClr val="dk1"/>
                  </a:solidFill>
                  <a:latin typeface="Lustria"/>
                  <a:ea typeface="Lustria"/>
                  <a:cs typeface="Lustria"/>
                  <a:sym typeface="Lustria"/>
                </a:rPr>
                <a:t>2</a:t>
              </a:r>
              <a:r>
                <a:rPr lang="en-US" sz="1800" b="1">
                  <a:solidFill>
                    <a:schemeClr val="dk1"/>
                  </a:solidFill>
                  <a:latin typeface="Lustria"/>
                  <a:ea typeface="Lustria"/>
                  <a:cs typeface="Lustria"/>
                  <a:sym typeface="Lustria"/>
                </a:rPr>
                <a:t>,</a:t>
              </a:r>
              <a:r>
                <a:rPr lang="en-US" sz="1800" b="1" baseline="-25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I</a:t>
              </a:r>
              <a:r>
                <a:rPr lang="en-US" sz="1800" b="1" baseline="-25000">
                  <a:solidFill>
                    <a:schemeClr val="dk1"/>
                  </a:solidFill>
                  <a:latin typeface="Lustria"/>
                  <a:ea typeface="Lustria"/>
                  <a:cs typeface="Lustria"/>
                  <a:sym typeface="Lustria"/>
                </a:rPr>
                <a:t>3</a:t>
              </a:r>
              <a:r>
                <a:rPr lang="en-US" sz="1800" b="1" baseline="30000">
                  <a:solidFill>
                    <a:schemeClr val="dk1"/>
                  </a:solidFill>
                  <a:latin typeface="Lustria"/>
                  <a:ea typeface="Lustria"/>
                  <a:cs typeface="Lustria"/>
                  <a:sym typeface="Lustria"/>
                </a:rPr>
                <a:t>–</a:t>
              </a:r>
              <a:r>
                <a:rPr lang="en-US" sz="1800" b="1">
                  <a:solidFill>
                    <a:schemeClr val="dk1"/>
                  </a:solidFill>
                  <a:latin typeface="Lustria"/>
                  <a:ea typeface="Lustria"/>
                  <a:cs typeface="Lustria"/>
                  <a:sym typeface="Lustria"/>
                </a:rPr>
                <a:t>,</a:t>
              </a:r>
              <a:r>
                <a:rPr lang="en-US" sz="1800" b="1" baseline="30000">
                  <a:solidFill>
                    <a:schemeClr val="dk1"/>
                  </a:solidFill>
                  <a:latin typeface="Lustria"/>
                  <a:ea typeface="Lustria"/>
                  <a:cs typeface="Lustria"/>
                  <a:sym typeface="Lustria"/>
                </a:rPr>
                <a:t> </a:t>
              </a:r>
              <a:r>
                <a:rPr lang="en-US" sz="1800" b="1">
                  <a:solidFill>
                    <a:schemeClr val="dk1"/>
                  </a:solidFill>
                  <a:latin typeface="Lustria"/>
                  <a:ea typeface="Lustria"/>
                  <a:cs typeface="Lustria"/>
                  <a:sym typeface="Lustria"/>
                </a:rPr>
                <a:t>IF</a:t>
              </a:r>
              <a:r>
                <a:rPr lang="en-US" sz="1800" b="1" baseline="-25000">
                  <a:solidFill>
                    <a:schemeClr val="dk1"/>
                  </a:solidFill>
                  <a:latin typeface="Lustria"/>
                  <a:ea typeface="Lustria"/>
                  <a:cs typeface="Lustria"/>
                  <a:sym typeface="Lustria"/>
                </a:rPr>
                <a:t>2</a:t>
              </a:r>
              <a:r>
                <a:rPr lang="en-US" sz="1800" b="1" baseline="30000">
                  <a:solidFill>
                    <a:schemeClr val="dk1"/>
                  </a:solidFill>
                  <a:latin typeface="Lustria"/>
                  <a:ea typeface="Lustria"/>
                  <a:cs typeface="Lustria"/>
                  <a:sym typeface="Lustria"/>
                </a:rPr>
                <a:t>–</a:t>
              </a:r>
              <a:endParaRPr sz="1800" b="1">
                <a:solidFill>
                  <a:schemeClr val="dk1"/>
                </a:solidFill>
                <a:latin typeface="Lustria"/>
                <a:ea typeface="Lustria"/>
                <a:cs typeface="Lustria"/>
                <a:sym typeface="Lustria"/>
              </a:endParaRPr>
            </a:p>
          </p:txBody>
        </p:sp>
      </p:grpSp>
      <p:sp>
        <p:nvSpPr>
          <p:cNvPr id="331" name="Google Shape;331;p12"/>
          <p:cNvSpPr txBox="1"/>
          <p:nvPr/>
        </p:nvSpPr>
        <p:spPr>
          <a:xfrm>
            <a:off x="2298701" y="172330"/>
            <a:ext cx="4953000" cy="830997"/>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7030A0"/>
                </a:solidFill>
                <a:latin typeface="Lustria"/>
                <a:ea typeface="Lustria"/>
                <a:cs typeface="Lustria"/>
                <a:sym typeface="Lustria"/>
              </a:rPr>
              <a:t>Molecular Shapes with Five Electron Groups</a:t>
            </a:r>
            <a:endParaRPr sz="2400" b="1">
              <a:solidFill>
                <a:srgbClr val="7030A0"/>
              </a:solidFill>
              <a:latin typeface="Lustria"/>
              <a:ea typeface="Lustria"/>
              <a:cs typeface="Lustria"/>
              <a:sym typeface="Lustria"/>
            </a:endParaRPr>
          </a:p>
        </p:txBody>
      </p:sp>
      <p:sp>
        <p:nvSpPr>
          <p:cNvPr id="332" name="Google Shape;332;p12"/>
          <p:cNvSpPr txBox="1"/>
          <p:nvPr/>
        </p:nvSpPr>
        <p:spPr>
          <a:xfrm>
            <a:off x="107504" y="157490"/>
            <a:ext cx="2254696" cy="8331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33" name="Google Shape;333;p12" descr="Four-day IMUN conference to hold at NSU | Dhaka Tribune"/>
          <p:cNvPicPr preferRelativeResize="0"/>
          <p:nvPr/>
        </p:nvPicPr>
        <p:blipFill rotWithShape="1">
          <a:blip r:embed="rId10">
            <a:alphaModFix/>
          </a:blip>
          <a:srcRect l="26287" r="26268"/>
          <a:stretch/>
        </p:blipFill>
        <p:spPr>
          <a:xfrm>
            <a:off x="8115300" y="76201"/>
            <a:ext cx="800100" cy="990599"/>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13"/>
          <p:cNvPicPr preferRelativeResize="0"/>
          <p:nvPr/>
        </p:nvPicPr>
        <p:blipFill rotWithShape="1">
          <a:blip r:embed="rId3">
            <a:alphaModFix/>
          </a:blip>
          <a:srcRect/>
          <a:stretch/>
        </p:blipFill>
        <p:spPr>
          <a:xfrm>
            <a:off x="4365763" y="1371599"/>
            <a:ext cx="4625837" cy="2871155"/>
          </a:xfrm>
          <a:prstGeom prst="rect">
            <a:avLst/>
          </a:prstGeom>
          <a:noFill/>
          <a:ln w="9525" cap="flat" cmpd="sng">
            <a:solidFill>
              <a:srgbClr val="00B050"/>
            </a:solidFill>
            <a:prstDash val="solid"/>
            <a:round/>
            <a:headEnd type="none" w="sm" len="sm"/>
            <a:tailEnd type="none" w="sm" len="sm"/>
          </a:ln>
        </p:spPr>
      </p:pic>
      <p:pic>
        <p:nvPicPr>
          <p:cNvPr id="339" name="Google Shape;339;p13"/>
          <p:cNvPicPr preferRelativeResize="0"/>
          <p:nvPr/>
        </p:nvPicPr>
        <p:blipFill rotWithShape="1">
          <a:blip r:embed="rId4">
            <a:alphaModFix/>
          </a:blip>
          <a:srcRect/>
          <a:stretch/>
        </p:blipFill>
        <p:spPr>
          <a:xfrm>
            <a:off x="152400" y="1350818"/>
            <a:ext cx="4114800" cy="3828435"/>
          </a:xfrm>
          <a:prstGeom prst="rect">
            <a:avLst/>
          </a:prstGeom>
          <a:noFill/>
          <a:ln>
            <a:noFill/>
          </a:ln>
        </p:spPr>
      </p:pic>
      <p:pic>
        <p:nvPicPr>
          <p:cNvPr id="340" name="Google Shape;340;p13"/>
          <p:cNvPicPr preferRelativeResize="0"/>
          <p:nvPr/>
        </p:nvPicPr>
        <p:blipFill rotWithShape="1">
          <a:blip r:embed="rId5">
            <a:alphaModFix/>
          </a:blip>
          <a:srcRect/>
          <a:stretch/>
        </p:blipFill>
        <p:spPr>
          <a:xfrm>
            <a:off x="4648200" y="2362200"/>
            <a:ext cx="1034393" cy="1219200"/>
          </a:xfrm>
          <a:prstGeom prst="rect">
            <a:avLst/>
          </a:prstGeom>
          <a:noFill/>
          <a:ln>
            <a:noFill/>
          </a:ln>
        </p:spPr>
      </p:pic>
      <p:sp>
        <p:nvSpPr>
          <p:cNvPr id="341" name="Google Shape;341;p13"/>
          <p:cNvSpPr txBox="1"/>
          <p:nvPr/>
        </p:nvSpPr>
        <p:spPr>
          <a:xfrm>
            <a:off x="4429930" y="3716179"/>
            <a:ext cx="1361270" cy="246221"/>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FF0000"/>
                </a:solidFill>
                <a:latin typeface="Lustria"/>
                <a:ea typeface="Lustria"/>
                <a:cs typeface="Lustria"/>
                <a:sym typeface="Lustria"/>
              </a:rPr>
              <a:t>Electronic Geometry</a:t>
            </a:r>
            <a:endParaRPr sz="1000" b="1">
              <a:solidFill>
                <a:srgbClr val="FF0000"/>
              </a:solidFill>
              <a:latin typeface="Lustria"/>
              <a:ea typeface="Lustria"/>
              <a:cs typeface="Lustria"/>
              <a:sym typeface="Lustria"/>
            </a:endParaRPr>
          </a:p>
        </p:txBody>
      </p:sp>
      <p:grpSp>
        <p:nvGrpSpPr>
          <p:cNvPr id="342" name="Google Shape;342;p13"/>
          <p:cNvGrpSpPr/>
          <p:nvPr/>
        </p:nvGrpSpPr>
        <p:grpSpPr>
          <a:xfrm>
            <a:off x="304800" y="5334000"/>
            <a:ext cx="2743200" cy="1447800"/>
            <a:chOff x="2400" y="912"/>
            <a:chExt cx="1728" cy="798"/>
          </a:xfrm>
        </p:grpSpPr>
        <p:sp>
          <p:nvSpPr>
            <p:cNvPr id="343" name="Google Shape;343;p13"/>
            <p:cNvSpPr txBox="1"/>
            <p:nvPr/>
          </p:nvSpPr>
          <p:spPr>
            <a:xfrm>
              <a:off x="3264" y="1303"/>
              <a:ext cx="864" cy="3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SF</a:t>
              </a:r>
              <a:r>
                <a:rPr lang="en-US" sz="2000" b="1" baseline="-25000">
                  <a:solidFill>
                    <a:schemeClr val="dk1"/>
                  </a:solidFill>
                  <a:latin typeface="Lustria"/>
                  <a:ea typeface="Lustria"/>
                  <a:cs typeface="Lustria"/>
                  <a:sym typeface="Lustria"/>
                </a:rPr>
                <a:t>6</a:t>
              </a:r>
              <a:r>
                <a:rPr lang="en-US" sz="2000" b="1">
                  <a:solidFill>
                    <a:schemeClr val="dk1"/>
                  </a:solidFill>
                  <a:latin typeface="Lustria"/>
                  <a:ea typeface="Lustria"/>
                  <a:cs typeface="Lustria"/>
                  <a:sym typeface="Lustria"/>
                </a:rPr>
                <a:t>,</a:t>
              </a:r>
              <a:r>
                <a:rPr lang="en-US" sz="2000" b="1" baseline="-25000">
                  <a:solidFill>
                    <a:schemeClr val="dk1"/>
                  </a:solidFill>
                  <a:latin typeface="Lustria"/>
                  <a:ea typeface="Lustria"/>
                  <a:cs typeface="Lustria"/>
                  <a:sym typeface="Lustria"/>
                </a:rPr>
                <a:t> </a:t>
              </a:r>
              <a:r>
                <a:rPr lang="en-US" sz="2000" b="1">
                  <a:solidFill>
                    <a:schemeClr val="dk1"/>
                  </a:solidFill>
                  <a:latin typeface="Lustria"/>
                  <a:ea typeface="Lustria"/>
                  <a:cs typeface="Lustria"/>
                  <a:sym typeface="Lustria"/>
                </a:rPr>
                <a:t>IOF</a:t>
              </a:r>
              <a:r>
                <a:rPr lang="en-US" sz="2000" b="1" baseline="-25000">
                  <a:solidFill>
                    <a:schemeClr val="dk1"/>
                  </a:solidFill>
                  <a:latin typeface="Lustria"/>
                  <a:ea typeface="Lustria"/>
                  <a:cs typeface="Lustria"/>
                  <a:sym typeface="Lustria"/>
                </a:rPr>
                <a:t>5</a:t>
              </a:r>
              <a:endParaRPr sz="2000" b="1">
                <a:solidFill>
                  <a:schemeClr val="dk1"/>
                </a:solidFill>
                <a:latin typeface="Lustria"/>
                <a:ea typeface="Lustria"/>
                <a:cs typeface="Lustria"/>
                <a:sym typeface="Lustria"/>
              </a:endParaRPr>
            </a:p>
          </p:txBody>
        </p:sp>
        <p:pic>
          <p:nvPicPr>
            <p:cNvPr id="344" name="Google Shape;344;p13"/>
            <p:cNvPicPr preferRelativeResize="0"/>
            <p:nvPr/>
          </p:nvPicPr>
          <p:blipFill rotWithShape="1">
            <a:blip r:embed="rId6">
              <a:alphaModFix/>
            </a:blip>
            <a:srcRect/>
            <a:stretch/>
          </p:blipFill>
          <p:spPr>
            <a:xfrm>
              <a:off x="2530" y="912"/>
              <a:ext cx="734" cy="798"/>
            </a:xfrm>
            <a:prstGeom prst="rect">
              <a:avLst/>
            </a:prstGeom>
            <a:noFill/>
            <a:ln>
              <a:noFill/>
            </a:ln>
          </p:spPr>
        </p:pic>
        <p:sp>
          <p:nvSpPr>
            <p:cNvPr id="345" name="Google Shape;345;p13"/>
            <p:cNvSpPr txBox="1"/>
            <p:nvPr/>
          </p:nvSpPr>
          <p:spPr>
            <a:xfrm>
              <a:off x="2400" y="942"/>
              <a:ext cx="421" cy="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6</a:t>
              </a:r>
              <a:endParaRPr sz="2000" b="1">
                <a:solidFill>
                  <a:schemeClr val="dk1"/>
                </a:solidFill>
                <a:latin typeface="Lustria"/>
                <a:ea typeface="Lustria"/>
                <a:cs typeface="Lustria"/>
                <a:sym typeface="Lustria"/>
              </a:endParaRPr>
            </a:p>
          </p:txBody>
        </p:sp>
      </p:grpSp>
      <p:grpSp>
        <p:nvGrpSpPr>
          <p:cNvPr id="346" name="Google Shape;346;p13"/>
          <p:cNvGrpSpPr/>
          <p:nvPr/>
        </p:nvGrpSpPr>
        <p:grpSpPr>
          <a:xfrm>
            <a:off x="2983315" y="5279397"/>
            <a:ext cx="3111953" cy="1554163"/>
            <a:chOff x="340" y="2400"/>
            <a:chExt cx="2103" cy="979"/>
          </a:xfrm>
        </p:grpSpPr>
        <p:pic>
          <p:nvPicPr>
            <p:cNvPr id="347" name="Google Shape;347;p13"/>
            <p:cNvPicPr preferRelativeResize="0"/>
            <p:nvPr/>
          </p:nvPicPr>
          <p:blipFill rotWithShape="1">
            <a:blip r:embed="rId7">
              <a:alphaModFix/>
            </a:blip>
            <a:srcRect/>
            <a:stretch/>
          </p:blipFill>
          <p:spPr>
            <a:xfrm>
              <a:off x="592" y="2400"/>
              <a:ext cx="797" cy="905"/>
            </a:xfrm>
            <a:prstGeom prst="rect">
              <a:avLst/>
            </a:prstGeom>
            <a:noFill/>
            <a:ln>
              <a:noFill/>
            </a:ln>
          </p:spPr>
        </p:pic>
        <p:sp>
          <p:nvSpPr>
            <p:cNvPr id="348" name="Google Shape;348;p13"/>
            <p:cNvSpPr txBox="1"/>
            <p:nvPr/>
          </p:nvSpPr>
          <p:spPr>
            <a:xfrm>
              <a:off x="340" y="2471"/>
              <a:ext cx="529"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5</a:t>
              </a:r>
              <a:r>
                <a:rPr lang="en-US" sz="2000" b="1">
                  <a:solidFill>
                    <a:schemeClr val="dk1"/>
                  </a:solidFill>
                  <a:latin typeface="Lustria"/>
                  <a:ea typeface="Lustria"/>
                  <a:cs typeface="Lustria"/>
                  <a:sym typeface="Lustria"/>
                </a:rPr>
                <a:t>E</a:t>
              </a:r>
              <a:endParaRPr/>
            </a:p>
          </p:txBody>
        </p:sp>
        <p:sp>
          <p:nvSpPr>
            <p:cNvPr id="349" name="Google Shape;349;p13"/>
            <p:cNvSpPr txBox="1"/>
            <p:nvPr/>
          </p:nvSpPr>
          <p:spPr>
            <a:xfrm>
              <a:off x="1384" y="2745"/>
              <a:ext cx="1059" cy="6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BrF</a:t>
              </a:r>
              <a:r>
                <a:rPr lang="en-US" sz="2000" b="1" baseline="-25000">
                  <a:solidFill>
                    <a:schemeClr val="dk1"/>
                  </a:solidFill>
                  <a:latin typeface="Lustria"/>
                  <a:ea typeface="Lustria"/>
                  <a:cs typeface="Lustria"/>
                  <a:sym typeface="Lustria"/>
                </a:rPr>
                <a:t>5</a:t>
              </a:r>
              <a:r>
                <a:rPr lang="en-US" sz="2000" b="1">
                  <a:solidFill>
                    <a:schemeClr val="dk1"/>
                  </a:solidFill>
                  <a:latin typeface="Lustria"/>
                  <a:ea typeface="Lustria"/>
                  <a:cs typeface="Lustria"/>
                  <a:sym typeface="Lustria"/>
                </a:rPr>
                <a:t>, TeF</a:t>
              </a:r>
              <a:r>
                <a:rPr lang="en-US" sz="2000" b="1" baseline="-25000">
                  <a:solidFill>
                    <a:schemeClr val="dk1"/>
                  </a:solidFill>
                  <a:latin typeface="Lustria"/>
                  <a:ea typeface="Lustria"/>
                  <a:cs typeface="Lustria"/>
                  <a:sym typeface="Lustria"/>
                </a:rPr>
                <a:t>5</a:t>
              </a:r>
              <a:r>
                <a:rPr lang="en-US" sz="2000" b="1" baseline="30000">
                  <a:solidFill>
                    <a:schemeClr val="dk1"/>
                  </a:solidFill>
                  <a:latin typeface="Lustria"/>
                  <a:ea typeface="Lustria"/>
                  <a:cs typeface="Lustria"/>
                  <a:sym typeface="Lustria"/>
                </a:rPr>
                <a:t>–</a:t>
              </a:r>
              <a:r>
                <a:rPr lang="en-US" sz="2000" b="1">
                  <a:solidFill>
                    <a:schemeClr val="dk1"/>
                  </a:solidFill>
                  <a:latin typeface="Lustria"/>
                  <a:ea typeface="Lustria"/>
                  <a:cs typeface="Lustria"/>
                  <a:sym typeface="Lustria"/>
                </a:rPr>
                <a:t>, </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XeOF</a:t>
              </a:r>
              <a:r>
                <a:rPr lang="en-US" sz="2000" b="1" baseline="-25000">
                  <a:solidFill>
                    <a:schemeClr val="dk1"/>
                  </a:solidFill>
                  <a:latin typeface="Lustria"/>
                  <a:ea typeface="Lustria"/>
                  <a:cs typeface="Lustria"/>
                  <a:sym typeface="Lustria"/>
                </a:rPr>
                <a:t>4</a:t>
              </a:r>
              <a:endParaRPr/>
            </a:p>
          </p:txBody>
        </p:sp>
      </p:grpSp>
      <p:grpSp>
        <p:nvGrpSpPr>
          <p:cNvPr id="350" name="Google Shape;350;p13"/>
          <p:cNvGrpSpPr/>
          <p:nvPr/>
        </p:nvGrpSpPr>
        <p:grpSpPr>
          <a:xfrm>
            <a:off x="5487147" y="4470834"/>
            <a:ext cx="3711575" cy="2325688"/>
            <a:chOff x="2907" y="2423"/>
            <a:chExt cx="2338" cy="1465"/>
          </a:xfrm>
        </p:grpSpPr>
        <p:pic>
          <p:nvPicPr>
            <p:cNvPr id="351" name="Google Shape;351;p13"/>
            <p:cNvPicPr preferRelativeResize="0"/>
            <p:nvPr/>
          </p:nvPicPr>
          <p:blipFill rotWithShape="1">
            <a:blip r:embed="rId8">
              <a:alphaModFix/>
            </a:blip>
            <a:srcRect/>
            <a:stretch/>
          </p:blipFill>
          <p:spPr>
            <a:xfrm>
              <a:off x="3250" y="2448"/>
              <a:ext cx="1282" cy="1440"/>
            </a:xfrm>
            <a:prstGeom prst="rect">
              <a:avLst/>
            </a:prstGeom>
            <a:noFill/>
            <a:ln>
              <a:noFill/>
            </a:ln>
          </p:spPr>
        </p:pic>
        <p:sp>
          <p:nvSpPr>
            <p:cNvPr id="352" name="Google Shape;352;p13"/>
            <p:cNvSpPr txBox="1"/>
            <p:nvPr/>
          </p:nvSpPr>
          <p:spPr>
            <a:xfrm>
              <a:off x="2907" y="2423"/>
              <a:ext cx="584"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4</a:t>
              </a:r>
              <a:r>
                <a:rPr lang="en-US" sz="2000" b="1">
                  <a:solidFill>
                    <a:schemeClr val="dk1"/>
                  </a:solidFill>
                  <a:latin typeface="Lustria"/>
                  <a:ea typeface="Lustria"/>
                  <a:cs typeface="Lustria"/>
                  <a:sym typeface="Lustria"/>
                </a:rPr>
                <a:t>E</a:t>
              </a:r>
              <a:r>
                <a:rPr lang="en-US" sz="2000" b="1" baseline="-25000">
                  <a:solidFill>
                    <a:schemeClr val="dk1"/>
                  </a:solidFill>
                  <a:latin typeface="Lustria"/>
                  <a:ea typeface="Lustria"/>
                  <a:cs typeface="Lustria"/>
                  <a:sym typeface="Lustria"/>
                </a:rPr>
                <a:t>2</a:t>
              </a:r>
              <a:endParaRPr sz="2000" b="1">
                <a:solidFill>
                  <a:schemeClr val="dk1"/>
                </a:solidFill>
                <a:latin typeface="Lustria"/>
                <a:ea typeface="Lustria"/>
                <a:cs typeface="Lustria"/>
                <a:sym typeface="Lustria"/>
              </a:endParaRPr>
            </a:p>
          </p:txBody>
        </p:sp>
        <p:sp>
          <p:nvSpPr>
            <p:cNvPr id="353" name="Google Shape;353;p13"/>
            <p:cNvSpPr txBox="1"/>
            <p:nvPr/>
          </p:nvSpPr>
          <p:spPr>
            <a:xfrm>
              <a:off x="4189" y="3371"/>
              <a:ext cx="1056" cy="4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chemeClr val="dk1"/>
                  </a:solidFill>
                  <a:latin typeface="Lustria"/>
                  <a:ea typeface="Lustria"/>
                  <a:cs typeface="Lustria"/>
                  <a:sym typeface="Lustria"/>
                </a:rPr>
                <a:t>XeF</a:t>
              </a:r>
              <a:r>
                <a:rPr lang="en-US" sz="2000" b="1" baseline="-25000">
                  <a:solidFill>
                    <a:schemeClr val="dk1"/>
                  </a:solidFill>
                  <a:latin typeface="Lustria"/>
                  <a:ea typeface="Lustria"/>
                  <a:cs typeface="Lustria"/>
                  <a:sym typeface="Lustria"/>
                </a:rPr>
                <a:t>4</a:t>
              </a:r>
              <a:r>
                <a:rPr lang="en-US" sz="2000" b="1">
                  <a:solidFill>
                    <a:schemeClr val="dk1"/>
                  </a:solidFill>
                  <a:latin typeface="Lustria"/>
                  <a:ea typeface="Lustria"/>
                  <a:cs typeface="Lustria"/>
                  <a:sym typeface="Lustria"/>
                </a:rPr>
                <a:t>, ICl</a:t>
              </a:r>
              <a:r>
                <a:rPr lang="en-US" sz="2000" b="1" baseline="-25000">
                  <a:solidFill>
                    <a:schemeClr val="dk1"/>
                  </a:solidFill>
                  <a:latin typeface="Lustria"/>
                  <a:ea typeface="Lustria"/>
                  <a:cs typeface="Lustria"/>
                  <a:sym typeface="Lustria"/>
                </a:rPr>
                <a:t>4</a:t>
              </a:r>
              <a:r>
                <a:rPr lang="en-US" sz="2000" b="1" baseline="30000">
                  <a:solidFill>
                    <a:schemeClr val="dk1"/>
                  </a:solidFill>
                  <a:latin typeface="Lustria"/>
                  <a:ea typeface="Lustria"/>
                  <a:cs typeface="Lustria"/>
                  <a:sym typeface="Lustria"/>
                </a:rPr>
                <a:t>–</a:t>
              </a:r>
              <a:endParaRPr sz="2000" b="1">
                <a:solidFill>
                  <a:schemeClr val="dk1"/>
                </a:solidFill>
                <a:latin typeface="Lustria"/>
                <a:ea typeface="Lustria"/>
                <a:cs typeface="Lustria"/>
                <a:sym typeface="Lustria"/>
              </a:endParaRPr>
            </a:p>
          </p:txBody>
        </p:sp>
      </p:grpSp>
      <p:sp>
        <p:nvSpPr>
          <p:cNvPr id="354" name="Google Shape;354;p13"/>
          <p:cNvSpPr txBox="1"/>
          <p:nvPr/>
        </p:nvSpPr>
        <p:spPr>
          <a:xfrm>
            <a:off x="2298701" y="172330"/>
            <a:ext cx="4953000" cy="830997"/>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7030A0"/>
                </a:solidFill>
                <a:latin typeface="Lustria"/>
                <a:ea typeface="Lustria"/>
                <a:cs typeface="Lustria"/>
                <a:sym typeface="Lustria"/>
              </a:rPr>
              <a:t>Molecular Shapes with Six Electron Groups</a:t>
            </a:r>
            <a:endParaRPr sz="2400" b="1">
              <a:solidFill>
                <a:srgbClr val="7030A0"/>
              </a:solidFill>
              <a:latin typeface="Lustria"/>
              <a:ea typeface="Lustria"/>
              <a:cs typeface="Lustria"/>
              <a:sym typeface="Lustria"/>
            </a:endParaRPr>
          </a:p>
        </p:txBody>
      </p:sp>
      <p:sp>
        <p:nvSpPr>
          <p:cNvPr id="355" name="Google Shape;355;p13"/>
          <p:cNvSpPr txBox="1"/>
          <p:nvPr/>
        </p:nvSpPr>
        <p:spPr>
          <a:xfrm>
            <a:off x="107504" y="157490"/>
            <a:ext cx="2254696" cy="8331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56" name="Google Shape;356;p13" descr="Four-day IMUN conference to hold at NSU | Dhaka Tribune"/>
          <p:cNvPicPr preferRelativeResize="0"/>
          <p:nvPr/>
        </p:nvPicPr>
        <p:blipFill rotWithShape="1">
          <a:blip r:embed="rId9">
            <a:alphaModFix/>
          </a:blip>
          <a:srcRect l="26287" r="26268"/>
          <a:stretch/>
        </p:blipFill>
        <p:spPr>
          <a:xfrm>
            <a:off x="8115300" y="76201"/>
            <a:ext cx="800100" cy="990599"/>
          </a:xfrm>
          <a:prstGeom prst="rect">
            <a:avLst/>
          </a:prstGeom>
          <a:noFill/>
          <a:ln>
            <a:noFill/>
          </a:ln>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4"/>
          <p:cNvPicPr preferRelativeResize="0"/>
          <p:nvPr/>
        </p:nvPicPr>
        <p:blipFill rotWithShape="1">
          <a:blip r:embed="rId3">
            <a:alphaModFix/>
          </a:blip>
          <a:srcRect/>
          <a:stretch/>
        </p:blipFill>
        <p:spPr>
          <a:xfrm>
            <a:off x="1447800" y="4771002"/>
            <a:ext cx="6503676" cy="2010798"/>
          </a:xfrm>
          <a:prstGeom prst="rect">
            <a:avLst/>
          </a:prstGeom>
          <a:noFill/>
          <a:ln w="9525" cap="flat" cmpd="sng">
            <a:solidFill>
              <a:srgbClr val="00B0F0"/>
            </a:solidFill>
            <a:prstDash val="solid"/>
            <a:round/>
            <a:headEnd type="none" w="sm" len="sm"/>
            <a:tailEnd type="none" w="sm" len="sm"/>
          </a:ln>
        </p:spPr>
      </p:pic>
      <p:sp>
        <p:nvSpPr>
          <p:cNvPr id="362" name="Google Shape;362;p14"/>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363" name="Google Shape;363;p14"/>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64" name="Google Shape;364;p14" descr="Four-day IMUN conference to hold at NSU | Dhaka Tribune"/>
          <p:cNvPicPr preferRelativeResize="0"/>
          <p:nvPr/>
        </p:nvPicPr>
        <p:blipFill rotWithShape="1">
          <a:blip r:embed="rId4">
            <a:alphaModFix/>
          </a:blip>
          <a:srcRect l="26287" r="26268"/>
          <a:stretch/>
        </p:blipFill>
        <p:spPr>
          <a:xfrm>
            <a:off x="8115300" y="61914"/>
            <a:ext cx="800100" cy="990599"/>
          </a:xfrm>
          <a:prstGeom prst="rect">
            <a:avLst/>
          </a:prstGeom>
          <a:noFill/>
          <a:ln>
            <a:noFill/>
          </a:ln>
        </p:spPr>
      </p:pic>
      <p:pic>
        <p:nvPicPr>
          <p:cNvPr id="365" name="Google Shape;365;p14"/>
          <p:cNvPicPr preferRelativeResize="0"/>
          <p:nvPr/>
        </p:nvPicPr>
        <p:blipFill rotWithShape="1">
          <a:blip r:embed="rId5">
            <a:alphaModFix/>
          </a:blip>
          <a:srcRect/>
          <a:stretch/>
        </p:blipFill>
        <p:spPr>
          <a:xfrm>
            <a:off x="1219200" y="1442640"/>
            <a:ext cx="7162800" cy="3129360"/>
          </a:xfrm>
          <a:prstGeom prst="rect">
            <a:avLst/>
          </a:prstGeom>
          <a:noFill/>
          <a:ln w="9525" cap="flat" cmpd="sng">
            <a:solidFill>
              <a:srgbClr val="FF0000"/>
            </a:solidFill>
            <a:prstDash val="solid"/>
            <a:miter lim="800000"/>
            <a:headEnd type="none" w="sm" len="sm"/>
            <a:tailEnd type="none" w="sm" len="sm"/>
          </a:ln>
        </p:spPr>
      </p:pic>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5"/>
          <p:cNvPicPr preferRelativeResize="0"/>
          <p:nvPr/>
        </p:nvPicPr>
        <p:blipFill rotWithShape="1">
          <a:blip r:embed="rId3">
            <a:alphaModFix/>
          </a:blip>
          <a:srcRect t="12698"/>
          <a:stretch/>
        </p:blipFill>
        <p:spPr>
          <a:xfrm>
            <a:off x="365067" y="1447801"/>
            <a:ext cx="8397933" cy="3849052"/>
          </a:xfrm>
          <a:prstGeom prst="rect">
            <a:avLst/>
          </a:prstGeom>
          <a:noFill/>
          <a:ln>
            <a:noFill/>
          </a:ln>
        </p:spPr>
      </p:pic>
      <p:pic>
        <p:nvPicPr>
          <p:cNvPr id="371" name="Google Shape;371;p15"/>
          <p:cNvPicPr preferRelativeResize="0"/>
          <p:nvPr/>
        </p:nvPicPr>
        <p:blipFill rotWithShape="1">
          <a:blip r:embed="rId4">
            <a:alphaModFix/>
          </a:blip>
          <a:srcRect/>
          <a:stretch/>
        </p:blipFill>
        <p:spPr>
          <a:xfrm>
            <a:off x="371994" y="5296852"/>
            <a:ext cx="8391006" cy="1291883"/>
          </a:xfrm>
          <a:prstGeom prst="rect">
            <a:avLst/>
          </a:prstGeom>
          <a:noFill/>
          <a:ln>
            <a:noFill/>
          </a:ln>
        </p:spPr>
      </p:pic>
      <p:sp>
        <p:nvSpPr>
          <p:cNvPr id="372" name="Google Shape;372;p15"/>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373" name="Google Shape;373;p15"/>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74" name="Google Shape;374;p15" descr="Four-day IMUN conference to hold at NSU | Dhaka Tribune"/>
          <p:cNvPicPr preferRelativeResize="0"/>
          <p:nvPr/>
        </p:nvPicPr>
        <p:blipFill rotWithShape="1">
          <a:blip r:embed="rId5">
            <a:alphaModFix/>
          </a:blip>
          <a:srcRect l="26287" r="26268"/>
          <a:stretch/>
        </p:blipFill>
        <p:spPr>
          <a:xfrm>
            <a:off x="8115300" y="61914"/>
            <a:ext cx="800100" cy="990599"/>
          </a:xfrm>
          <a:prstGeom prst="rect">
            <a:avLst/>
          </a:prstGeom>
          <a:noFill/>
          <a:ln>
            <a:noFill/>
          </a:ln>
        </p:spPr>
      </p:pic>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16"/>
          <p:cNvPicPr preferRelativeResize="0"/>
          <p:nvPr/>
        </p:nvPicPr>
        <p:blipFill rotWithShape="1">
          <a:blip r:embed="rId3">
            <a:alphaModFix/>
          </a:blip>
          <a:srcRect t="53332"/>
          <a:stretch/>
        </p:blipFill>
        <p:spPr>
          <a:xfrm>
            <a:off x="566057" y="1427117"/>
            <a:ext cx="8044543" cy="488950"/>
          </a:xfrm>
          <a:prstGeom prst="rect">
            <a:avLst/>
          </a:prstGeom>
          <a:noFill/>
          <a:ln>
            <a:noFill/>
          </a:ln>
        </p:spPr>
      </p:pic>
      <p:pic>
        <p:nvPicPr>
          <p:cNvPr id="380" name="Google Shape;380;p16"/>
          <p:cNvPicPr preferRelativeResize="0"/>
          <p:nvPr/>
        </p:nvPicPr>
        <p:blipFill rotWithShape="1">
          <a:blip r:embed="rId4">
            <a:alphaModFix/>
          </a:blip>
          <a:srcRect b="2666"/>
          <a:stretch/>
        </p:blipFill>
        <p:spPr>
          <a:xfrm>
            <a:off x="533400" y="1916067"/>
            <a:ext cx="8077200" cy="4913630"/>
          </a:xfrm>
          <a:prstGeom prst="rect">
            <a:avLst/>
          </a:prstGeom>
          <a:noFill/>
          <a:ln>
            <a:noFill/>
          </a:ln>
        </p:spPr>
      </p:pic>
      <p:sp>
        <p:nvSpPr>
          <p:cNvPr id="381" name="Google Shape;381;p16"/>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382" name="Google Shape;382;p16"/>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83" name="Google Shape;383;p16" descr="Four-day IMUN conference to hold at NSU | Dhaka Tribune"/>
          <p:cNvPicPr preferRelativeResize="0"/>
          <p:nvPr/>
        </p:nvPicPr>
        <p:blipFill rotWithShape="1">
          <a:blip r:embed="rId5">
            <a:alphaModFix/>
          </a:blip>
          <a:srcRect l="26287" r="26268"/>
          <a:stretch/>
        </p:blipFill>
        <p:spPr>
          <a:xfrm>
            <a:off x="8115300" y="61914"/>
            <a:ext cx="800100" cy="990599"/>
          </a:xfrm>
          <a:prstGeom prst="rect">
            <a:avLst/>
          </a:prstGeom>
          <a:noFill/>
          <a:ln>
            <a:noFill/>
          </a:ln>
        </p:spPr>
      </p:pic>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17"/>
          <p:cNvPicPr preferRelativeResize="0"/>
          <p:nvPr/>
        </p:nvPicPr>
        <p:blipFill rotWithShape="1">
          <a:blip r:embed="rId3">
            <a:alphaModFix/>
          </a:blip>
          <a:srcRect/>
          <a:stretch/>
        </p:blipFill>
        <p:spPr>
          <a:xfrm>
            <a:off x="152400" y="1371600"/>
            <a:ext cx="8815580" cy="5257800"/>
          </a:xfrm>
          <a:prstGeom prst="rect">
            <a:avLst/>
          </a:prstGeom>
          <a:noFill/>
          <a:ln>
            <a:noFill/>
          </a:ln>
        </p:spPr>
      </p:pic>
      <p:sp>
        <p:nvSpPr>
          <p:cNvPr id="389" name="Google Shape;389;p17"/>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390" name="Google Shape;390;p17"/>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391" name="Google Shape;391;p17" descr="Four-day IMUN conference to hold at NSU | Dhaka Tribune"/>
          <p:cNvPicPr preferRelativeResize="0"/>
          <p:nvPr/>
        </p:nvPicPr>
        <p:blipFill rotWithShape="1">
          <a:blip r:embed="rId4">
            <a:alphaModFix/>
          </a:blip>
          <a:srcRect l="26287" r="26268"/>
          <a:stretch/>
        </p:blipFill>
        <p:spPr>
          <a:xfrm>
            <a:off x="8115300" y="61914"/>
            <a:ext cx="800100" cy="990599"/>
          </a:xfrm>
          <a:prstGeom prst="rect">
            <a:avLst/>
          </a:prstGeom>
          <a:noFill/>
          <a:ln>
            <a:noFill/>
          </a:ln>
        </p:spPr>
      </p:pic>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8"/>
          <p:cNvPicPr preferRelativeResize="0"/>
          <p:nvPr/>
        </p:nvPicPr>
        <p:blipFill rotWithShape="1">
          <a:blip r:embed="rId3">
            <a:alphaModFix/>
          </a:blip>
          <a:srcRect/>
          <a:stretch/>
        </p:blipFill>
        <p:spPr>
          <a:xfrm>
            <a:off x="1250373" y="1371600"/>
            <a:ext cx="6934200" cy="3567729"/>
          </a:xfrm>
          <a:prstGeom prst="rect">
            <a:avLst/>
          </a:prstGeom>
          <a:noFill/>
          <a:ln>
            <a:noFill/>
          </a:ln>
        </p:spPr>
      </p:pic>
      <p:pic>
        <p:nvPicPr>
          <p:cNvPr id="397" name="Google Shape;397;p18"/>
          <p:cNvPicPr preferRelativeResize="0"/>
          <p:nvPr/>
        </p:nvPicPr>
        <p:blipFill rotWithShape="1">
          <a:blip r:embed="rId4">
            <a:alphaModFix/>
          </a:blip>
          <a:srcRect/>
          <a:stretch/>
        </p:blipFill>
        <p:spPr>
          <a:xfrm>
            <a:off x="1250373" y="4939330"/>
            <a:ext cx="6934200" cy="1568450"/>
          </a:xfrm>
          <a:prstGeom prst="rect">
            <a:avLst/>
          </a:prstGeom>
          <a:noFill/>
          <a:ln>
            <a:noFill/>
          </a:ln>
        </p:spPr>
      </p:pic>
      <p:sp>
        <p:nvSpPr>
          <p:cNvPr id="398" name="Google Shape;398;p18"/>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399" name="Google Shape;399;p18"/>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400" name="Google Shape;400;p18" descr="Four-day IMUN conference to hold at NSU | Dhaka Tribune"/>
          <p:cNvPicPr preferRelativeResize="0"/>
          <p:nvPr/>
        </p:nvPicPr>
        <p:blipFill rotWithShape="1">
          <a:blip r:embed="rId5">
            <a:alphaModFix/>
          </a:blip>
          <a:srcRect l="26287" r="26268"/>
          <a:stretch/>
        </p:blipFill>
        <p:spPr>
          <a:xfrm>
            <a:off x="8115300" y="61914"/>
            <a:ext cx="800100" cy="990599"/>
          </a:xfrm>
          <a:prstGeom prst="rect">
            <a:avLst/>
          </a:prstGeom>
          <a:noFill/>
          <a:ln>
            <a:noFill/>
          </a:ln>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9"/>
          <p:cNvSpPr/>
          <p:nvPr/>
        </p:nvSpPr>
        <p:spPr>
          <a:xfrm>
            <a:off x="152400" y="1371600"/>
            <a:ext cx="8763000" cy="2139047"/>
          </a:xfrm>
          <a:prstGeom prst="rect">
            <a:avLst/>
          </a:prstGeom>
          <a:solidFill>
            <a:srgbClr val="DAEEF3"/>
          </a:solid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FF0000"/>
              </a:buClr>
              <a:buSzPts val="1900"/>
              <a:buFont typeface="Arial"/>
              <a:buChar char="•"/>
            </a:pPr>
            <a:r>
              <a:rPr lang="en-US" sz="1900">
                <a:solidFill>
                  <a:srgbClr val="FF0000"/>
                </a:solidFill>
                <a:latin typeface="Lustria"/>
                <a:ea typeface="Lustria"/>
                <a:cs typeface="Lustria"/>
                <a:sym typeface="Lustria"/>
              </a:rPr>
              <a:t>VSEPR Theory </a:t>
            </a:r>
            <a:r>
              <a:rPr lang="en-US" sz="1900">
                <a:solidFill>
                  <a:srgbClr val="7030A0"/>
                </a:solidFill>
                <a:latin typeface="Lustria"/>
                <a:ea typeface="Lustria"/>
                <a:cs typeface="Lustria"/>
                <a:sym typeface="Lustria"/>
              </a:rPr>
              <a:t>is introduced here using the PhET “Molecule Shapes Interactive Simulation”1 (https://phet.colorado.edu/en/simulation/molecule-shapes). Students should have devices with internet access (preferably through cell phones) for this is a guided activity that introduces students to valence shell electronic pair repulsion theory (VSEPR). It is a group/computer-based activity that takes a few minutes. Students will work in groups and complete the activity sheet.</a:t>
            </a:r>
            <a:endParaRPr/>
          </a:p>
        </p:txBody>
      </p:sp>
      <p:pic>
        <p:nvPicPr>
          <p:cNvPr id="406" name="Google Shape;406;p19"/>
          <p:cNvPicPr preferRelativeResize="0"/>
          <p:nvPr/>
        </p:nvPicPr>
        <p:blipFill rotWithShape="1">
          <a:blip r:embed="rId3">
            <a:alphaModFix/>
          </a:blip>
          <a:srcRect/>
          <a:stretch/>
        </p:blipFill>
        <p:spPr>
          <a:xfrm>
            <a:off x="304799" y="3510646"/>
            <a:ext cx="4395387" cy="3347353"/>
          </a:xfrm>
          <a:prstGeom prst="rect">
            <a:avLst/>
          </a:prstGeom>
          <a:noFill/>
          <a:ln>
            <a:noFill/>
          </a:ln>
        </p:spPr>
      </p:pic>
      <p:pic>
        <p:nvPicPr>
          <p:cNvPr id="407" name="Google Shape;407;p19"/>
          <p:cNvPicPr preferRelativeResize="0"/>
          <p:nvPr/>
        </p:nvPicPr>
        <p:blipFill rotWithShape="1">
          <a:blip r:embed="rId4">
            <a:alphaModFix/>
          </a:blip>
          <a:srcRect/>
          <a:stretch/>
        </p:blipFill>
        <p:spPr>
          <a:xfrm>
            <a:off x="4700186" y="3950219"/>
            <a:ext cx="4135847" cy="1917181"/>
          </a:xfrm>
          <a:prstGeom prst="rect">
            <a:avLst/>
          </a:prstGeom>
          <a:noFill/>
          <a:ln>
            <a:noFill/>
          </a:ln>
        </p:spPr>
      </p:pic>
      <p:sp>
        <p:nvSpPr>
          <p:cNvPr id="408" name="Google Shape;408;p19"/>
          <p:cNvSpPr txBox="1"/>
          <p:nvPr/>
        </p:nvSpPr>
        <p:spPr>
          <a:xfrm>
            <a:off x="2926904" y="0"/>
            <a:ext cx="47692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600"/>
              <a:buFont typeface="Lustria"/>
              <a:buNone/>
            </a:pPr>
            <a:r>
              <a:rPr lang="en-US" sz="3600">
                <a:solidFill>
                  <a:srgbClr val="5FD2BC"/>
                </a:solidFill>
                <a:latin typeface="Lustria"/>
                <a:ea typeface="Lustria"/>
                <a:cs typeface="Lustria"/>
                <a:sym typeface="Lustria"/>
              </a:rPr>
              <a:t>Molecular Shapes &amp; VSEPR</a:t>
            </a:r>
            <a:endParaRPr sz="3600">
              <a:solidFill>
                <a:srgbClr val="5FD2BC"/>
              </a:solidFill>
              <a:latin typeface="Lustria"/>
              <a:ea typeface="Lustria"/>
              <a:cs typeface="Lustria"/>
              <a:sym typeface="Lustria"/>
            </a:endParaRPr>
          </a:p>
        </p:txBody>
      </p:sp>
      <p:sp>
        <p:nvSpPr>
          <p:cNvPr id="409" name="Google Shape;409;p19"/>
          <p:cNvSpPr txBox="1"/>
          <p:nvPr/>
        </p:nvSpPr>
        <p:spPr>
          <a:xfrm>
            <a:off x="107504" y="-14287"/>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410" name="Google Shape;410;p19" descr="Four-day IMUN conference to hold at NSU | Dhaka Tribune"/>
          <p:cNvPicPr preferRelativeResize="0"/>
          <p:nvPr/>
        </p:nvPicPr>
        <p:blipFill rotWithShape="1">
          <a:blip r:embed="rId5">
            <a:alphaModFix/>
          </a:blip>
          <a:srcRect l="26287" r="26268"/>
          <a:stretch/>
        </p:blipFill>
        <p:spPr>
          <a:xfrm>
            <a:off x="8115300" y="61914"/>
            <a:ext cx="800100" cy="990599"/>
          </a:xfrm>
          <a:prstGeom prst="rect">
            <a:avLst/>
          </a:prstGeom>
          <a:noFill/>
          <a:ln>
            <a:noFill/>
          </a:ln>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p:nvPr/>
        </p:nvSpPr>
        <p:spPr>
          <a:xfrm>
            <a:off x="228600" y="1371600"/>
            <a:ext cx="8465408" cy="1066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5FD2BC"/>
              </a:buClr>
              <a:buSzPts val="3200"/>
              <a:buFont typeface="Lustria"/>
              <a:buNone/>
            </a:pPr>
            <a:r>
              <a:rPr lang="en-US" sz="2800" b="1" i="0" u="none" strike="noStrike" cap="none" dirty="0" err="1">
                <a:solidFill>
                  <a:srgbClr val="5FD2BC"/>
                </a:solidFill>
                <a:latin typeface="Lustria"/>
                <a:ea typeface="Lustria"/>
                <a:cs typeface="Lustria"/>
                <a:sym typeface="Lustria"/>
              </a:rPr>
              <a:t>Expt</a:t>
            </a:r>
            <a:r>
              <a:rPr lang="en-US" sz="2800" b="1" i="0" u="none" strike="noStrike" cap="none" dirty="0">
                <a:solidFill>
                  <a:srgbClr val="5FD2BC"/>
                </a:solidFill>
                <a:latin typeface="Lustria"/>
                <a:ea typeface="Lustria"/>
                <a:cs typeface="Lustria"/>
                <a:sym typeface="Lustria"/>
              </a:rPr>
              <a:t> 2: </a:t>
            </a:r>
            <a:r>
              <a:rPr lang="en-US" sz="2800" b="1" i="0" u="none" strike="noStrike" cap="small" dirty="0">
                <a:solidFill>
                  <a:srgbClr val="FFC000"/>
                </a:solidFill>
                <a:latin typeface="Lustria"/>
                <a:ea typeface="Lustria"/>
                <a:cs typeface="Lustria"/>
                <a:sym typeface="Lustria"/>
              </a:rPr>
              <a:t>Chemistry Model Kit System: </a:t>
            </a:r>
            <a:r>
              <a:rPr lang="en-US" sz="2400" b="1" i="0" u="none" strike="noStrike" cap="small" dirty="0">
                <a:solidFill>
                  <a:srgbClr val="7030A0"/>
                </a:solidFill>
                <a:latin typeface="Lustria"/>
                <a:ea typeface="Lustria"/>
                <a:cs typeface="Lustria"/>
                <a:sym typeface="Lustria"/>
              </a:rPr>
              <a:t>Chemical Bonding &amp; Molecular Structures</a:t>
            </a:r>
            <a:endParaRPr sz="2400" b="0" i="0" u="none" strike="noStrike" cap="none" dirty="0">
              <a:solidFill>
                <a:srgbClr val="FF0000"/>
              </a:solidFill>
              <a:latin typeface="Corbel"/>
              <a:ea typeface="Corbel"/>
              <a:cs typeface="Corbel"/>
              <a:sym typeface="Corbel"/>
            </a:endParaRPr>
          </a:p>
        </p:txBody>
      </p:sp>
      <p:sp>
        <p:nvSpPr>
          <p:cNvPr id="101" name="Google Shape;101;p2"/>
          <p:cNvSpPr txBox="1"/>
          <p:nvPr/>
        </p:nvSpPr>
        <p:spPr>
          <a:xfrm>
            <a:off x="228600" y="2556808"/>
            <a:ext cx="8465408" cy="1938952"/>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spcBef>
                <a:spcPts val="0"/>
              </a:spcBef>
              <a:spcAft>
                <a:spcPts val="0"/>
              </a:spcAft>
              <a:buClr>
                <a:srgbClr val="FF0000"/>
              </a:buClr>
              <a:buSzPts val="4200"/>
              <a:buFont typeface="Arial"/>
              <a:buChar char="•"/>
            </a:pPr>
            <a:r>
              <a:rPr lang="en-US" sz="2400" b="0" i="0" u="none" strike="noStrike" cap="none" dirty="0">
                <a:solidFill>
                  <a:srgbClr val="FF0000"/>
                </a:solidFill>
                <a:latin typeface="Lustria"/>
                <a:ea typeface="Lustria"/>
                <a:cs typeface="Lustria"/>
                <a:sym typeface="Lustria"/>
              </a:rPr>
              <a:t>Determination of </a:t>
            </a:r>
            <a:r>
              <a:rPr lang="en-US" sz="2400" b="0" i="0" u="none" strike="noStrike" cap="none" dirty="0">
                <a:solidFill>
                  <a:srgbClr val="00B0F0"/>
                </a:solidFill>
                <a:latin typeface="Lustria"/>
                <a:ea typeface="Lustria"/>
                <a:cs typeface="Lustria"/>
                <a:sym typeface="Lustria"/>
              </a:rPr>
              <a:t>Lewis Dot structures and visualization </a:t>
            </a:r>
            <a:r>
              <a:rPr lang="en-US" sz="2400" b="0" i="0" u="none" strike="noStrike" cap="none" dirty="0">
                <a:solidFill>
                  <a:srgbClr val="FF0000"/>
                </a:solidFill>
                <a:latin typeface="Lustria"/>
                <a:ea typeface="Lustria"/>
                <a:cs typeface="Lustria"/>
                <a:sym typeface="Lustria"/>
              </a:rPr>
              <a:t>of the </a:t>
            </a:r>
            <a:r>
              <a:rPr lang="en-US" sz="2400" b="0" i="0" u="none" strike="noStrike" cap="none" dirty="0">
                <a:solidFill>
                  <a:srgbClr val="00B050"/>
                </a:solidFill>
                <a:latin typeface="Lustria"/>
                <a:ea typeface="Lustria"/>
                <a:cs typeface="Lustria"/>
                <a:sym typeface="Lustria"/>
              </a:rPr>
              <a:t>shapes of molecules </a:t>
            </a:r>
            <a:r>
              <a:rPr lang="en-US" sz="2400" b="0" i="0" u="none" strike="noStrike" cap="none" dirty="0">
                <a:solidFill>
                  <a:srgbClr val="FF0000"/>
                </a:solidFill>
                <a:latin typeface="Lustria"/>
                <a:ea typeface="Lustria"/>
                <a:cs typeface="Lustria"/>
                <a:sym typeface="Lustria"/>
              </a:rPr>
              <a:t>using </a:t>
            </a:r>
            <a:r>
              <a:rPr lang="en-US" sz="2400" b="0" i="0" u="none" strike="noStrike" cap="none" dirty="0">
                <a:solidFill>
                  <a:srgbClr val="7030A0"/>
                </a:solidFill>
                <a:latin typeface="Lustria"/>
                <a:ea typeface="Lustria"/>
                <a:cs typeface="Lustria"/>
                <a:sym typeface="Lustria"/>
              </a:rPr>
              <a:t>valence shell electron pair repulsion theory (VSEPR theory). </a:t>
            </a:r>
            <a:r>
              <a:rPr lang="en-US" sz="2400" b="0" i="0" u="none" strike="noStrike" cap="none" dirty="0">
                <a:solidFill>
                  <a:srgbClr val="FF0000"/>
                </a:solidFill>
                <a:latin typeface="Lustria"/>
                <a:ea typeface="Lustria"/>
                <a:cs typeface="Lustria"/>
                <a:sym typeface="Lustria"/>
              </a:rPr>
              <a:t>These topics are typically covered in the </a:t>
            </a:r>
            <a:r>
              <a:rPr lang="en-US" sz="2400" b="0" i="0" u="none" strike="noStrike" cap="none" dirty="0">
                <a:solidFill>
                  <a:srgbClr val="00B050"/>
                </a:solidFill>
                <a:latin typeface="Lustria"/>
                <a:ea typeface="Lustria"/>
                <a:cs typeface="Lustria"/>
                <a:sym typeface="Lustria"/>
              </a:rPr>
              <a:t>“Chemical Bonding” and “Molecular Geometry”.</a:t>
            </a:r>
            <a:endParaRPr sz="2400" b="0" i="0" u="none" strike="noStrike" cap="none" dirty="0">
              <a:solidFill>
                <a:srgbClr val="00B050"/>
              </a:solidFill>
              <a:latin typeface="Lustria"/>
              <a:ea typeface="Lustria"/>
              <a:cs typeface="Lustria"/>
              <a:sym typeface="Lustria"/>
            </a:endParaRPr>
          </a:p>
        </p:txBody>
      </p:sp>
      <p:sp>
        <p:nvSpPr>
          <p:cNvPr id="102" name="Google Shape;102;p2"/>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000" b="0" i="0" u="none" strike="noStrike" cap="none">
                <a:solidFill>
                  <a:srgbClr val="92D050"/>
                </a:solidFill>
                <a:latin typeface="Rosarivo"/>
                <a:ea typeface="Rosarivo"/>
                <a:cs typeface="Rosarivo"/>
                <a:sym typeface="Rosarivo"/>
              </a:rPr>
              <a:t>CHE 101L</a:t>
            </a:r>
            <a:endParaRPr sz="4000" b="0" i="0" u="none" strike="noStrike" cap="none">
              <a:solidFill>
                <a:srgbClr val="92D050"/>
              </a:solidFill>
              <a:latin typeface="Rosarivo"/>
              <a:ea typeface="Rosarivo"/>
              <a:cs typeface="Rosarivo"/>
              <a:sym typeface="Rosarivo"/>
            </a:endParaRPr>
          </a:p>
        </p:txBody>
      </p:sp>
      <p:pic>
        <p:nvPicPr>
          <p:cNvPr id="103" name="Google Shape;103;p2"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
        <p:nvSpPr>
          <p:cNvPr id="104" name="Google Shape;104;p2"/>
          <p:cNvSpPr txBox="1"/>
          <p:nvPr/>
        </p:nvSpPr>
        <p:spPr>
          <a:xfrm>
            <a:off x="228600" y="4983540"/>
            <a:ext cx="8465408" cy="1323399"/>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spcBef>
                <a:spcPts val="0"/>
              </a:spcBef>
              <a:spcAft>
                <a:spcPts val="0"/>
              </a:spcAft>
              <a:buClr>
                <a:srgbClr val="7030A0"/>
              </a:buClr>
              <a:buSzPts val="3600"/>
              <a:buFont typeface="Arial"/>
              <a:buChar char="•"/>
            </a:pPr>
            <a:r>
              <a:rPr lang="en-US" sz="2000" b="0" i="0" u="none" strike="noStrike" cap="none" dirty="0">
                <a:solidFill>
                  <a:srgbClr val="7030A0"/>
                </a:solidFill>
                <a:latin typeface="Lustria"/>
                <a:ea typeface="Lustria"/>
                <a:cs typeface="Lustria"/>
                <a:sym typeface="Lustria"/>
              </a:rPr>
              <a:t>In this laboratory period, </a:t>
            </a:r>
            <a:r>
              <a:rPr lang="en-US" sz="2000" b="0" i="0" u="none" strike="noStrike" cap="none" dirty="0">
                <a:solidFill>
                  <a:srgbClr val="FF0000"/>
                </a:solidFill>
                <a:latin typeface="Lustria"/>
                <a:ea typeface="Lustria"/>
                <a:cs typeface="Lustria"/>
                <a:sym typeface="Lustria"/>
              </a:rPr>
              <a:t>determine the </a:t>
            </a:r>
            <a:r>
              <a:rPr lang="en-US" sz="2000" b="0" i="0" u="none" strike="noStrike" cap="none" dirty="0">
                <a:solidFill>
                  <a:srgbClr val="00B050"/>
                </a:solidFill>
                <a:latin typeface="Lustria"/>
                <a:ea typeface="Lustria"/>
                <a:cs typeface="Lustria"/>
                <a:sym typeface="Lustria"/>
              </a:rPr>
              <a:t>Lewis Structures and the three dimensional geometries of molecular species </a:t>
            </a:r>
            <a:r>
              <a:rPr lang="en-US" sz="2000" b="0" i="0" u="none" strike="noStrike" cap="none" dirty="0">
                <a:solidFill>
                  <a:srgbClr val="FF0000"/>
                </a:solidFill>
                <a:latin typeface="Lustria"/>
                <a:ea typeface="Lustria"/>
                <a:cs typeface="Lustria"/>
                <a:sym typeface="Lustria"/>
              </a:rPr>
              <a:t>starting only with </a:t>
            </a:r>
            <a:r>
              <a:rPr lang="en-US" sz="2000" b="0" i="0" u="none" strike="noStrike" cap="none" dirty="0">
                <a:solidFill>
                  <a:srgbClr val="00B0F0"/>
                </a:solidFill>
                <a:latin typeface="Lustria"/>
                <a:ea typeface="Lustria"/>
                <a:cs typeface="Lustria"/>
                <a:sym typeface="Lustria"/>
              </a:rPr>
              <a:t>molecular formulas. </a:t>
            </a:r>
            <a:r>
              <a:rPr lang="en-US" sz="2000" b="0" i="0" u="none" strike="noStrike" cap="none" dirty="0">
                <a:solidFill>
                  <a:srgbClr val="FF0000"/>
                </a:solidFill>
                <a:latin typeface="Lustria"/>
                <a:ea typeface="Lustria"/>
                <a:cs typeface="Lustria"/>
                <a:sym typeface="Lustria"/>
              </a:rPr>
              <a:t>Thus, there will be </a:t>
            </a:r>
            <a:r>
              <a:rPr lang="en-US" sz="2000" b="0" i="0" u="none" strike="noStrike" cap="none" dirty="0">
                <a:solidFill>
                  <a:srgbClr val="7030A0"/>
                </a:solidFill>
                <a:latin typeface="Lustria"/>
                <a:ea typeface="Lustria"/>
                <a:cs typeface="Lustria"/>
                <a:sym typeface="Lustria"/>
              </a:rPr>
              <a:t>no wet lab work, per se.</a:t>
            </a:r>
            <a:endParaRPr sz="1800" b="0" i="0" u="none" strike="noStrike" cap="none" dirty="0">
              <a:solidFill>
                <a:srgbClr val="7030A0"/>
              </a:solidFill>
              <a:latin typeface="Lustria"/>
              <a:ea typeface="Lustria"/>
              <a:cs typeface="Lustria"/>
              <a:sym typeface="Lustria"/>
            </a:endParaRPr>
          </a:p>
        </p:txBody>
      </p:sp>
      <p:sp>
        <p:nvSpPr>
          <p:cNvPr id="105" name="Google Shape;105;p2"/>
          <p:cNvSpPr txBox="1"/>
          <p:nvPr/>
        </p:nvSpPr>
        <p:spPr>
          <a:xfrm>
            <a:off x="3286124" y="174171"/>
            <a:ext cx="3419476"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2800"/>
              <a:buFont typeface="Corbel"/>
              <a:buNone/>
            </a:pPr>
            <a:r>
              <a:rPr lang="en-US" sz="2400" b="1" i="0" u="none" strike="noStrike" cap="none" dirty="0">
                <a:solidFill>
                  <a:srgbClr val="5FD2BC"/>
                </a:solidFill>
                <a:latin typeface="Corbel"/>
                <a:ea typeface="Corbel"/>
                <a:cs typeface="Corbel"/>
                <a:sym typeface="Corbel"/>
              </a:rPr>
              <a:t>Chemical Bonding &amp; </a:t>
            </a:r>
            <a:endParaRPr sz="1200" dirty="0"/>
          </a:p>
          <a:p>
            <a:pPr marL="0" marR="0" lvl="0" indent="0" algn="l" rtl="0">
              <a:spcBef>
                <a:spcPts val="0"/>
              </a:spcBef>
              <a:spcAft>
                <a:spcPts val="0"/>
              </a:spcAft>
              <a:buClr>
                <a:srgbClr val="5FD2BC"/>
              </a:buClr>
              <a:buSzPts val="2800"/>
              <a:buFont typeface="Corbel"/>
              <a:buNone/>
            </a:pPr>
            <a:r>
              <a:rPr lang="en-US" sz="2400" b="1" i="0" u="none" strike="noStrike" cap="none" dirty="0">
                <a:solidFill>
                  <a:srgbClr val="5FD2BC"/>
                </a:solidFill>
                <a:latin typeface="Corbel"/>
                <a:ea typeface="Corbel"/>
                <a:cs typeface="Corbel"/>
                <a:sym typeface="Corbel"/>
              </a:rPr>
              <a:t>Molecular Shape</a:t>
            </a:r>
            <a:endParaRPr sz="1200" dirty="0"/>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0"/>
          <p:cNvPicPr preferRelativeResize="0"/>
          <p:nvPr/>
        </p:nvPicPr>
        <p:blipFill rotWithShape="1">
          <a:blip r:embed="rId3">
            <a:alphaModFix/>
          </a:blip>
          <a:srcRect/>
          <a:stretch/>
        </p:blipFill>
        <p:spPr>
          <a:xfrm>
            <a:off x="1475656" y="15346"/>
            <a:ext cx="5112568" cy="1541446"/>
          </a:xfrm>
          <a:prstGeom prst="rect">
            <a:avLst/>
          </a:prstGeom>
          <a:noFill/>
          <a:ln>
            <a:noFill/>
          </a:ln>
        </p:spPr>
      </p:pic>
      <p:pic>
        <p:nvPicPr>
          <p:cNvPr id="416" name="Google Shape;416;p20"/>
          <p:cNvPicPr preferRelativeResize="0"/>
          <p:nvPr/>
        </p:nvPicPr>
        <p:blipFill rotWithShape="1">
          <a:blip r:embed="rId4">
            <a:alphaModFix/>
          </a:blip>
          <a:srcRect/>
          <a:stretch/>
        </p:blipFill>
        <p:spPr>
          <a:xfrm>
            <a:off x="2555776" y="1844824"/>
            <a:ext cx="3384375" cy="2322282"/>
          </a:xfrm>
          <a:prstGeom prst="rect">
            <a:avLst/>
          </a:prstGeom>
          <a:noFill/>
          <a:ln>
            <a:noFill/>
          </a:ln>
        </p:spPr>
      </p:pic>
      <p:pic>
        <p:nvPicPr>
          <p:cNvPr id="417" name="Google Shape;417;p20"/>
          <p:cNvPicPr preferRelativeResize="0"/>
          <p:nvPr/>
        </p:nvPicPr>
        <p:blipFill rotWithShape="1">
          <a:blip r:embed="rId5">
            <a:alphaModFix/>
          </a:blip>
          <a:srcRect/>
          <a:stretch/>
        </p:blipFill>
        <p:spPr>
          <a:xfrm>
            <a:off x="1403648" y="4365104"/>
            <a:ext cx="5709684" cy="1452524"/>
          </a:xfrm>
          <a:prstGeom prst="rect">
            <a:avLst/>
          </a:prstGeom>
          <a:noFill/>
          <a:ln>
            <a:noFill/>
          </a:ln>
        </p:spPr>
      </p:pic>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228600" y="1371600"/>
            <a:ext cx="8465408" cy="1938952"/>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spcBef>
                <a:spcPts val="0"/>
              </a:spcBef>
              <a:spcAft>
                <a:spcPts val="0"/>
              </a:spcAft>
              <a:buClr>
                <a:srgbClr val="FF0000"/>
              </a:buClr>
              <a:buSzPts val="3600"/>
              <a:buFont typeface="Arial"/>
              <a:buChar char="•"/>
            </a:pPr>
            <a:r>
              <a:rPr lang="en-US" sz="2000" b="0" i="0" u="none" strike="noStrike" cap="none" dirty="0">
                <a:solidFill>
                  <a:srgbClr val="FF0000"/>
                </a:solidFill>
                <a:latin typeface="Lustria"/>
                <a:ea typeface="Lustria"/>
                <a:cs typeface="Lustria"/>
                <a:sym typeface="Lustria"/>
              </a:rPr>
              <a:t> Model kits (in this case, a model of </a:t>
            </a:r>
            <a:r>
              <a:rPr lang="en-US" sz="2000" b="0" i="0" u="none" strike="noStrike" cap="none" dirty="0">
                <a:solidFill>
                  <a:srgbClr val="00B0F0"/>
                </a:solidFill>
                <a:latin typeface="Lustria"/>
                <a:ea typeface="Lustria"/>
                <a:cs typeface="Lustria"/>
                <a:sym typeface="Lustria"/>
              </a:rPr>
              <a:t>any atom </a:t>
            </a:r>
            <a:r>
              <a:rPr lang="en-US" sz="2000" b="0" i="0" u="none" strike="noStrike" cap="none" dirty="0">
                <a:solidFill>
                  <a:srgbClr val="FF0000"/>
                </a:solidFill>
                <a:latin typeface="Lustria"/>
                <a:ea typeface="Lustria"/>
                <a:cs typeface="Lustria"/>
                <a:sym typeface="Lustria"/>
              </a:rPr>
              <a:t>from </a:t>
            </a:r>
            <a:r>
              <a:rPr lang="en-US" sz="2000" b="0" i="0" u="none" strike="noStrike" cap="none" dirty="0">
                <a:solidFill>
                  <a:srgbClr val="00B050"/>
                </a:solidFill>
                <a:latin typeface="Lustria"/>
                <a:ea typeface="Lustria"/>
                <a:cs typeface="Lustria"/>
                <a:sym typeface="Lustria"/>
              </a:rPr>
              <a:t>Styrofoam balls</a:t>
            </a:r>
            <a:r>
              <a:rPr lang="en-US" sz="2000" b="0" i="0" u="none" strike="noStrike" cap="none" dirty="0">
                <a:solidFill>
                  <a:srgbClr val="FF0000"/>
                </a:solidFill>
                <a:latin typeface="Lustria"/>
                <a:ea typeface="Lustria"/>
                <a:cs typeface="Lustria"/>
                <a:sym typeface="Lustria"/>
              </a:rPr>
              <a:t> and </a:t>
            </a:r>
            <a:r>
              <a:rPr lang="en-US" sz="2000" b="0" i="0" u="none" strike="noStrike" cap="none" dirty="0">
                <a:solidFill>
                  <a:srgbClr val="7030A0"/>
                </a:solidFill>
                <a:latin typeface="Lustria"/>
                <a:ea typeface="Lustria"/>
                <a:cs typeface="Lustria"/>
                <a:sym typeface="Lustria"/>
              </a:rPr>
              <a:t>toothpicks</a:t>
            </a:r>
            <a:r>
              <a:rPr lang="en-US" sz="2000" b="0" i="0" u="none" strike="noStrike" cap="none" dirty="0">
                <a:solidFill>
                  <a:srgbClr val="FF0000"/>
                </a:solidFill>
                <a:latin typeface="Lustria"/>
                <a:ea typeface="Lustria"/>
                <a:cs typeface="Lustria"/>
                <a:sym typeface="Lustria"/>
              </a:rPr>
              <a:t> as </a:t>
            </a:r>
            <a:r>
              <a:rPr lang="en-US" sz="2000" b="0" i="0" u="none" strike="noStrike" cap="none" dirty="0">
                <a:solidFill>
                  <a:srgbClr val="92D050"/>
                </a:solidFill>
                <a:latin typeface="Lustria"/>
                <a:ea typeface="Lustria"/>
                <a:cs typeface="Lustria"/>
                <a:sym typeface="Lustria"/>
              </a:rPr>
              <a:t>connecting bonds</a:t>
            </a:r>
            <a:r>
              <a:rPr lang="en-US" sz="2000" b="0" i="0" u="none" strike="noStrike" cap="none" dirty="0">
                <a:solidFill>
                  <a:srgbClr val="FF0000"/>
                </a:solidFill>
                <a:latin typeface="Lustria"/>
                <a:ea typeface="Lustria"/>
                <a:cs typeface="Lustria"/>
                <a:sym typeface="Lustria"/>
              </a:rPr>
              <a:t>) will be available so that the students can construct </a:t>
            </a:r>
            <a:r>
              <a:rPr lang="en-US" sz="2000" b="0" i="0" u="none" strike="noStrike" cap="none" dirty="0">
                <a:solidFill>
                  <a:srgbClr val="00B050"/>
                </a:solidFill>
                <a:latin typeface="Lustria"/>
                <a:ea typeface="Lustria"/>
                <a:cs typeface="Lustria"/>
                <a:sym typeface="Lustria"/>
              </a:rPr>
              <a:t>three-dimensional (3D) models </a:t>
            </a:r>
            <a:r>
              <a:rPr lang="en-US" sz="2000" b="0" i="0" u="none" strike="noStrike" cap="none" dirty="0">
                <a:solidFill>
                  <a:srgbClr val="FF0000"/>
                </a:solidFill>
                <a:latin typeface="Lustria"/>
                <a:ea typeface="Lustria"/>
                <a:cs typeface="Lustria"/>
                <a:sym typeface="Lustria"/>
              </a:rPr>
              <a:t>of the </a:t>
            </a:r>
            <a:r>
              <a:rPr lang="en-US" sz="2000" b="0" i="0" u="none" strike="noStrike" cap="none" dirty="0">
                <a:solidFill>
                  <a:srgbClr val="7030A0"/>
                </a:solidFill>
                <a:latin typeface="Lustria"/>
                <a:ea typeface="Lustria"/>
                <a:cs typeface="Lustria"/>
                <a:sym typeface="Lustria"/>
              </a:rPr>
              <a:t>molecules</a:t>
            </a:r>
            <a:r>
              <a:rPr lang="en-US" sz="2000" b="0" i="0" u="none" strike="noStrike" cap="none" dirty="0">
                <a:solidFill>
                  <a:srgbClr val="FF0000"/>
                </a:solidFill>
                <a:latin typeface="Lustria"/>
                <a:ea typeface="Lustria"/>
                <a:cs typeface="Lustria"/>
                <a:sym typeface="Lustria"/>
              </a:rPr>
              <a:t>. Students will determine the </a:t>
            </a:r>
            <a:r>
              <a:rPr lang="en-US" sz="2000" b="0" i="0" u="none" strike="noStrike" cap="none" dirty="0">
                <a:solidFill>
                  <a:srgbClr val="00B0F0"/>
                </a:solidFill>
                <a:latin typeface="Lustria"/>
                <a:ea typeface="Lustria"/>
                <a:cs typeface="Lustria"/>
                <a:sym typeface="Lustria"/>
              </a:rPr>
              <a:t>shape of molecules </a:t>
            </a:r>
            <a:r>
              <a:rPr lang="en-US" sz="2000" b="0" i="0" u="none" strike="noStrike" cap="none" dirty="0">
                <a:solidFill>
                  <a:srgbClr val="FF0000"/>
                </a:solidFill>
                <a:latin typeface="Lustria"/>
                <a:ea typeface="Lustria"/>
                <a:cs typeface="Lustria"/>
                <a:sym typeface="Lustria"/>
              </a:rPr>
              <a:t>and </a:t>
            </a:r>
            <a:r>
              <a:rPr lang="en-US" sz="2000" b="0" i="0" u="none" strike="noStrike" cap="none" dirty="0">
                <a:solidFill>
                  <a:srgbClr val="00B050"/>
                </a:solidFill>
                <a:latin typeface="Lustria"/>
                <a:ea typeface="Lustria"/>
                <a:cs typeface="Lustria"/>
                <a:sym typeface="Lustria"/>
              </a:rPr>
              <a:t>build a 3D model </a:t>
            </a:r>
            <a:r>
              <a:rPr lang="en-US" sz="2000" b="0" i="0" u="none" strike="noStrike" cap="none" dirty="0">
                <a:solidFill>
                  <a:srgbClr val="FF0000"/>
                </a:solidFill>
                <a:latin typeface="Lustria"/>
                <a:ea typeface="Lustria"/>
                <a:cs typeface="Lustria"/>
                <a:sym typeface="Lustria"/>
              </a:rPr>
              <a:t>of those contained in an </a:t>
            </a:r>
            <a:r>
              <a:rPr lang="en-US" sz="2000" b="0" i="0" u="none" strike="noStrike" cap="none" dirty="0">
                <a:solidFill>
                  <a:srgbClr val="7030A0"/>
                </a:solidFill>
                <a:latin typeface="Lustria"/>
                <a:ea typeface="Lustria"/>
                <a:cs typeface="Lustria"/>
                <a:sym typeface="Lustria"/>
              </a:rPr>
              <a:t>assigned list of candidate molecular species</a:t>
            </a:r>
            <a:r>
              <a:rPr lang="en-US" sz="2000" b="0" i="0" u="none" strike="noStrike" cap="none" dirty="0">
                <a:solidFill>
                  <a:srgbClr val="FF0000"/>
                </a:solidFill>
                <a:latin typeface="Lustria"/>
                <a:ea typeface="Lustria"/>
                <a:cs typeface="Lustria"/>
                <a:sym typeface="Lustria"/>
              </a:rPr>
              <a:t>.</a:t>
            </a:r>
            <a:endParaRPr sz="1200" dirty="0"/>
          </a:p>
        </p:txBody>
      </p:sp>
      <p:sp>
        <p:nvSpPr>
          <p:cNvPr id="111" name="Google Shape;111;p3"/>
          <p:cNvSpPr txBox="1"/>
          <p:nvPr/>
        </p:nvSpPr>
        <p:spPr>
          <a:xfrm>
            <a:off x="228600" y="3733800"/>
            <a:ext cx="8465408" cy="261606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spcBef>
                <a:spcPts val="0"/>
              </a:spcBef>
              <a:spcAft>
                <a:spcPts val="0"/>
              </a:spcAft>
              <a:buClr>
                <a:srgbClr val="7030A0"/>
              </a:buClr>
              <a:buSzPts val="3600"/>
              <a:buFont typeface="Arial"/>
              <a:buChar char="•"/>
            </a:pPr>
            <a:r>
              <a:rPr lang="en-US" sz="2000" b="0" i="0" u="none" strike="noStrike" cap="none">
                <a:solidFill>
                  <a:srgbClr val="7030A0"/>
                </a:solidFill>
                <a:latin typeface="Lustria"/>
                <a:ea typeface="Lustria"/>
                <a:cs typeface="Lustria"/>
                <a:sym typeface="Lustria"/>
              </a:rPr>
              <a:t>Pre-Lab Assignment:   </a:t>
            </a:r>
            <a:r>
              <a:rPr lang="en-US" sz="2000" b="0" i="0" u="none" strike="noStrike" cap="none">
                <a:solidFill>
                  <a:srgbClr val="FF0000"/>
                </a:solidFill>
                <a:latin typeface="Lustria"/>
                <a:ea typeface="Lustria"/>
                <a:cs typeface="Lustria"/>
                <a:sym typeface="Lustria"/>
              </a:rPr>
              <a:t>Prior to the lab, students should study the sections of the textbook on chemical bonding, i.e., Lewis structures and molecular geometries (VSEPR, valence shell electron pair repulsion theory)</a:t>
            </a:r>
            <a:endParaRPr sz="2000" b="0" i="0" u="none" strike="noStrike" cap="none">
              <a:solidFill>
                <a:srgbClr val="FF0000"/>
              </a:solidFill>
              <a:latin typeface="Lustria"/>
              <a:ea typeface="Lustria"/>
              <a:cs typeface="Lustria"/>
              <a:sym typeface="Lustria"/>
            </a:endParaRPr>
          </a:p>
          <a:p>
            <a:pPr marL="342900" marR="0" lvl="0" indent="-342900" algn="just" rtl="0">
              <a:spcBef>
                <a:spcPts val="0"/>
              </a:spcBef>
              <a:spcAft>
                <a:spcPts val="0"/>
              </a:spcAft>
              <a:buClr>
                <a:srgbClr val="00B0F0"/>
              </a:buClr>
              <a:buSzPts val="3600"/>
              <a:buFont typeface="Arial"/>
              <a:buChar char="•"/>
            </a:pPr>
            <a:r>
              <a:rPr lang="en-US" sz="2000" b="0" i="0" u="none" strike="noStrike" cap="none">
                <a:solidFill>
                  <a:srgbClr val="00B0F0"/>
                </a:solidFill>
                <a:latin typeface="Lustria"/>
                <a:ea typeface="Lustria"/>
                <a:cs typeface="Lustria"/>
                <a:sym typeface="Lustria"/>
              </a:rPr>
              <a:t>Pre-requisite Knowledge:</a:t>
            </a:r>
            <a:endParaRPr sz="1200"/>
          </a:p>
          <a:p>
            <a:pPr marL="514350" marR="0" lvl="0" indent="-514350" algn="just" rtl="0">
              <a:spcBef>
                <a:spcPts val="0"/>
              </a:spcBef>
              <a:spcAft>
                <a:spcPts val="0"/>
              </a:spcAft>
              <a:buClr>
                <a:srgbClr val="7030A0"/>
              </a:buClr>
              <a:buSzPts val="2400"/>
              <a:buFont typeface="Calibri"/>
              <a:buAutoNum type="romanUcPeriod"/>
            </a:pPr>
            <a:r>
              <a:rPr lang="en-US" sz="2000" b="0" i="0" u="none" strike="noStrike" cap="none">
                <a:solidFill>
                  <a:srgbClr val="7030A0"/>
                </a:solidFill>
                <a:latin typeface="Lustria"/>
                <a:ea typeface="Lustria"/>
                <a:cs typeface="Lustria"/>
                <a:sym typeface="Lustria"/>
              </a:rPr>
              <a:t>Covalent bonding;  </a:t>
            </a:r>
            <a:r>
              <a:rPr lang="en-US" sz="2000" b="0" i="0" u="none" strike="noStrike" cap="none">
                <a:solidFill>
                  <a:srgbClr val="FF0000"/>
                </a:solidFill>
                <a:latin typeface="Lustria"/>
                <a:ea typeface="Lustria"/>
                <a:cs typeface="Lustria"/>
                <a:sym typeface="Lustria"/>
              </a:rPr>
              <a:t>II. Drawing valid Lewis structures for molecular compounds; </a:t>
            </a:r>
            <a:r>
              <a:rPr lang="en-US" sz="2000" b="0" i="0" u="none" strike="noStrike" cap="none">
                <a:solidFill>
                  <a:srgbClr val="00B050"/>
                </a:solidFill>
                <a:latin typeface="Lustria"/>
                <a:ea typeface="Lustria"/>
                <a:cs typeface="Lustria"/>
                <a:sym typeface="Lustria"/>
              </a:rPr>
              <a:t>III. Electrostatic repulsive forces;</a:t>
            </a:r>
            <a:endParaRPr sz="1200"/>
          </a:p>
          <a:p>
            <a:pPr marL="0" marR="0" lvl="0" indent="0" algn="just" rtl="0">
              <a:spcBef>
                <a:spcPts val="0"/>
              </a:spcBef>
              <a:spcAft>
                <a:spcPts val="0"/>
              </a:spcAft>
              <a:buNone/>
            </a:pPr>
            <a:r>
              <a:rPr lang="en-US" sz="2000" b="0" i="0" u="none" strike="noStrike" cap="none">
                <a:solidFill>
                  <a:srgbClr val="FF0000"/>
                </a:solidFill>
                <a:latin typeface="Lustria"/>
                <a:ea typeface="Lustria"/>
                <a:cs typeface="Lustria"/>
                <a:sym typeface="Lustria"/>
              </a:rPr>
              <a:t>IV. Valence shell electron pair repulsion theory(VSEPR)</a:t>
            </a:r>
            <a:endParaRPr sz="2000" b="0" i="0" u="none" strike="noStrike" cap="none">
              <a:solidFill>
                <a:srgbClr val="FF0000"/>
              </a:solidFill>
              <a:latin typeface="Lustria"/>
              <a:ea typeface="Lustria"/>
              <a:cs typeface="Lustria"/>
              <a:sym typeface="Lustria"/>
            </a:endParaRPr>
          </a:p>
        </p:txBody>
      </p:sp>
      <p:sp>
        <p:nvSpPr>
          <p:cNvPr id="112" name="Google Shape;112;p3"/>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000" b="0" i="0" u="none" strike="noStrike" cap="none">
                <a:solidFill>
                  <a:srgbClr val="92D050"/>
                </a:solidFill>
                <a:latin typeface="Rosarivo"/>
                <a:ea typeface="Rosarivo"/>
                <a:cs typeface="Rosarivo"/>
                <a:sym typeface="Rosarivo"/>
              </a:rPr>
              <a:t>CHE 101L</a:t>
            </a:r>
            <a:endParaRPr sz="4000" b="0" i="0" u="none" strike="noStrike" cap="none">
              <a:solidFill>
                <a:srgbClr val="92D050"/>
              </a:solidFill>
              <a:latin typeface="Rosarivo"/>
              <a:ea typeface="Rosarivo"/>
              <a:cs typeface="Rosarivo"/>
              <a:sym typeface="Rosarivo"/>
            </a:endParaRPr>
          </a:p>
        </p:txBody>
      </p:sp>
      <p:pic>
        <p:nvPicPr>
          <p:cNvPr id="113" name="Google Shape;113;p3"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
        <p:nvSpPr>
          <p:cNvPr id="114" name="Google Shape;114;p3"/>
          <p:cNvSpPr txBox="1"/>
          <p:nvPr/>
        </p:nvSpPr>
        <p:spPr>
          <a:xfrm>
            <a:off x="3429000" y="114300"/>
            <a:ext cx="34290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2800"/>
              <a:buFont typeface="Corbel"/>
              <a:buNone/>
            </a:pPr>
            <a:r>
              <a:rPr lang="en-US" sz="2400" b="1" i="0" u="none" strike="noStrike" cap="none">
                <a:solidFill>
                  <a:srgbClr val="5FD2BC"/>
                </a:solidFill>
                <a:latin typeface="Corbel"/>
                <a:ea typeface="Corbel"/>
                <a:cs typeface="Corbel"/>
                <a:sym typeface="Corbel"/>
              </a:rPr>
              <a:t>Chemical Bonding &amp; </a:t>
            </a:r>
            <a:endParaRPr sz="1200"/>
          </a:p>
          <a:p>
            <a:pPr marL="0" marR="0" lvl="0" indent="0" algn="l" rtl="0">
              <a:spcBef>
                <a:spcPts val="0"/>
              </a:spcBef>
              <a:spcAft>
                <a:spcPts val="0"/>
              </a:spcAft>
              <a:buClr>
                <a:srgbClr val="5FD2BC"/>
              </a:buClr>
              <a:buSzPts val="2800"/>
              <a:buFont typeface="Corbel"/>
              <a:buNone/>
            </a:pPr>
            <a:r>
              <a:rPr lang="en-US" sz="2400" b="1" i="0" u="none" strike="noStrike" cap="none">
                <a:solidFill>
                  <a:srgbClr val="5FD2BC"/>
                </a:solidFill>
                <a:latin typeface="Corbel"/>
                <a:ea typeface="Corbel"/>
                <a:cs typeface="Corbel"/>
                <a:sym typeface="Corbel"/>
              </a:rPr>
              <a:t>Molecular Shape</a:t>
            </a:r>
            <a:endParaRPr sz="1200"/>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p:nvPr/>
        </p:nvSpPr>
        <p:spPr>
          <a:xfrm>
            <a:off x="3200400" y="152400"/>
            <a:ext cx="3648076"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3000"/>
              <a:buFont typeface="Corbel"/>
              <a:buNone/>
            </a:pPr>
            <a:r>
              <a:rPr lang="en-US" sz="3000" b="0" i="0" u="none" strike="noStrike" cap="none">
                <a:solidFill>
                  <a:srgbClr val="5FD2BC"/>
                </a:solidFill>
                <a:latin typeface="Corbel"/>
                <a:ea typeface="Corbel"/>
                <a:cs typeface="Corbel"/>
                <a:sym typeface="Corbel"/>
              </a:rPr>
              <a:t>Chemical Bonding &amp; </a:t>
            </a:r>
            <a:endParaRPr/>
          </a:p>
          <a:p>
            <a:pPr marL="0" marR="0" lvl="0" indent="0" algn="l" rtl="0">
              <a:spcBef>
                <a:spcPts val="0"/>
              </a:spcBef>
              <a:spcAft>
                <a:spcPts val="0"/>
              </a:spcAft>
              <a:buClr>
                <a:srgbClr val="5FD2BC"/>
              </a:buClr>
              <a:buSzPts val="3000"/>
              <a:buFont typeface="Corbel"/>
              <a:buNone/>
            </a:pPr>
            <a:r>
              <a:rPr lang="en-US" sz="3000" b="0" i="0" u="none" strike="noStrike" cap="none">
                <a:solidFill>
                  <a:srgbClr val="5FD2BC"/>
                </a:solidFill>
                <a:latin typeface="Corbel"/>
                <a:ea typeface="Corbel"/>
                <a:cs typeface="Corbel"/>
                <a:sym typeface="Corbel"/>
              </a:rPr>
              <a:t>Molecular Shape</a:t>
            </a:r>
            <a:endParaRPr/>
          </a:p>
        </p:txBody>
      </p:sp>
      <p:sp>
        <p:nvSpPr>
          <p:cNvPr id="120" name="Google Shape;120;p4"/>
          <p:cNvSpPr/>
          <p:nvPr/>
        </p:nvSpPr>
        <p:spPr>
          <a:xfrm>
            <a:off x="255712" y="1368799"/>
            <a:ext cx="8783512" cy="114580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rmAutofit/>
          </a:bodyPr>
          <a:lstStyle/>
          <a:p>
            <a:pPr marL="228600" marR="0" lvl="0" indent="-247650" algn="l" rtl="0">
              <a:lnSpc>
                <a:spcPct val="110000"/>
              </a:lnSpc>
              <a:spcBef>
                <a:spcPts val="0"/>
              </a:spcBef>
              <a:spcAft>
                <a:spcPts val="0"/>
              </a:spcAft>
              <a:buClr>
                <a:srgbClr val="FF0000"/>
              </a:buClr>
              <a:buSzPts val="3900"/>
              <a:buFont typeface="Arial"/>
              <a:buChar char="•"/>
            </a:pPr>
            <a:r>
              <a:rPr lang="en-US" sz="3000" b="1" i="0" u="none" strike="noStrike" cap="none">
                <a:solidFill>
                  <a:srgbClr val="FF0000"/>
                </a:solidFill>
                <a:latin typeface="Lustria"/>
                <a:ea typeface="Lustria"/>
                <a:cs typeface="Lustria"/>
                <a:sym typeface="Lustria"/>
              </a:rPr>
              <a:t>Chemical bond: </a:t>
            </a:r>
            <a:r>
              <a:rPr lang="en-US" sz="3000" b="0" i="0" u="none" strike="noStrike" cap="none">
                <a:solidFill>
                  <a:srgbClr val="7030A0"/>
                </a:solidFill>
                <a:latin typeface="Lustria"/>
                <a:ea typeface="Lustria"/>
                <a:cs typeface="Lustria"/>
                <a:sym typeface="Lustria"/>
              </a:rPr>
              <a:t>an attractive force</a:t>
            </a:r>
            <a:r>
              <a:rPr lang="en-US" sz="3000" b="0" i="0" u="none" strike="noStrike" cap="none">
                <a:solidFill>
                  <a:schemeClr val="dk1"/>
                </a:solidFill>
                <a:latin typeface="Lustria"/>
                <a:ea typeface="Lustria"/>
                <a:cs typeface="Lustria"/>
                <a:sym typeface="Lustria"/>
              </a:rPr>
              <a:t> </a:t>
            </a:r>
            <a:r>
              <a:rPr lang="en-US" sz="3000" b="0" i="0" u="none" strike="noStrike" cap="none">
                <a:solidFill>
                  <a:srgbClr val="00B050"/>
                </a:solidFill>
                <a:latin typeface="Lustria"/>
                <a:ea typeface="Lustria"/>
                <a:cs typeface="Lustria"/>
                <a:sym typeface="Lustria"/>
              </a:rPr>
              <a:t>that allow atoms to be closely associated</a:t>
            </a:r>
            <a:endParaRPr/>
          </a:p>
          <a:p>
            <a:pPr marL="228600" marR="0" lvl="0" indent="0" algn="l" rtl="0">
              <a:lnSpc>
                <a:spcPct val="110000"/>
              </a:lnSpc>
              <a:spcBef>
                <a:spcPts val="1800"/>
              </a:spcBef>
              <a:spcAft>
                <a:spcPts val="0"/>
              </a:spcAft>
              <a:buClr>
                <a:srgbClr val="3F3F3F"/>
              </a:buClr>
              <a:buSzPts val="4550"/>
              <a:buFont typeface="Arial"/>
              <a:buNone/>
            </a:pPr>
            <a:endParaRPr sz="3500" b="1" i="0" u="none" strike="noStrike" cap="none">
              <a:solidFill>
                <a:srgbClr val="FF0000"/>
              </a:solidFill>
              <a:latin typeface="Calibri"/>
              <a:ea typeface="Calibri"/>
              <a:cs typeface="Calibri"/>
              <a:sym typeface="Calibri"/>
            </a:endParaRPr>
          </a:p>
        </p:txBody>
      </p:sp>
      <p:sp>
        <p:nvSpPr>
          <p:cNvPr id="121" name="Google Shape;121;p4"/>
          <p:cNvSpPr/>
          <p:nvPr/>
        </p:nvSpPr>
        <p:spPr>
          <a:xfrm>
            <a:off x="255712" y="2590800"/>
            <a:ext cx="5611688" cy="110124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228600" marR="0" lvl="0" indent="-247650" algn="l" rtl="0">
              <a:lnSpc>
                <a:spcPct val="120000"/>
              </a:lnSpc>
              <a:spcBef>
                <a:spcPts val="0"/>
              </a:spcBef>
              <a:spcAft>
                <a:spcPts val="0"/>
              </a:spcAft>
              <a:buClr>
                <a:srgbClr val="7030A0"/>
              </a:buClr>
              <a:buSzPts val="3900"/>
              <a:buFont typeface="Arial"/>
              <a:buChar char="•"/>
            </a:pPr>
            <a:r>
              <a:rPr lang="en-US" sz="3000" b="0" i="0" u="none" strike="noStrike" cap="none">
                <a:solidFill>
                  <a:srgbClr val="7030A0"/>
                </a:solidFill>
                <a:latin typeface="Lustria"/>
                <a:ea typeface="Lustria"/>
                <a:cs typeface="Lustria"/>
                <a:sym typeface="Lustria"/>
              </a:rPr>
              <a:t>COVALENT BOND: </a:t>
            </a:r>
            <a:r>
              <a:rPr lang="en-US" sz="3000" b="0" i="0" u="none" strike="noStrike" cap="none">
                <a:solidFill>
                  <a:srgbClr val="0070C0"/>
                </a:solidFill>
                <a:latin typeface="Lustria"/>
                <a:ea typeface="Lustria"/>
                <a:cs typeface="Lustria"/>
                <a:sym typeface="Lustria"/>
              </a:rPr>
              <a:t>Sharing of electrons </a:t>
            </a:r>
            <a:r>
              <a:rPr lang="en-US" sz="3000" b="0" i="0" u="none" strike="noStrike" cap="none">
                <a:solidFill>
                  <a:srgbClr val="00B050"/>
                </a:solidFill>
                <a:latin typeface="Lustria"/>
                <a:ea typeface="Lustria"/>
                <a:cs typeface="Lustria"/>
                <a:sym typeface="Lustria"/>
              </a:rPr>
              <a:t>between two atoms.</a:t>
            </a:r>
            <a:endParaRPr sz="3000" b="0" i="0" u="none" strike="noStrike" cap="none">
              <a:solidFill>
                <a:srgbClr val="00B050"/>
              </a:solidFill>
              <a:latin typeface="Lustria"/>
              <a:ea typeface="Lustria"/>
              <a:cs typeface="Lustria"/>
              <a:sym typeface="Lustria"/>
            </a:endParaRPr>
          </a:p>
        </p:txBody>
      </p:sp>
      <p:pic>
        <p:nvPicPr>
          <p:cNvPr id="122" name="Google Shape;122;p4"/>
          <p:cNvPicPr preferRelativeResize="0"/>
          <p:nvPr/>
        </p:nvPicPr>
        <p:blipFill rotWithShape="1">
          <a:blip r:embed="rId3">
            <a:alphaModFix/>
          </a:blip>
          <a:srcRect/>
          <a:stretch/>
        </p:blipFill>
        <p:spPr>
          <a:xfrm>
            <a:off x="5942733" y="2587143"/>
            <a:ext cx="1181100" cy="1104899"/>
          </a:xfrm>
          <a:prstGeom prst="rect">
            <a:avLst/>
          </a:prstGeom>
          <a:noFill/>
          <a:ln>
            <a:noFill/>
          </a:ln>
        </p:spPr>
      </p:pic>
      <p:sp>
        <p:nvSpPr>
          <p:cNvPr id="123" name="Google Shape;123;p4"/>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i="0" u="none" strike="noStrike" cap="none">
                <a:solidFill>
                  <a:srgbClr val="92D050"/>
                </a:solidFill>
                <a:latin typeface="Rosarivo"/>
                <a:ea typeface="Rosarivo"/>
                <a:cs typeface="Rosarivo"/>
                <a:sym typeface="Rosarivo"/>
              </a:rPr>
              <a:t>CHE 101</a:t>
            </a:r>
            <a:endParaRPr sz="4400" b="0" i="0" u="none" strike="noStrike" cap="none">
              <a:solidFill>
                <a:srgbClr val="92D050"/>
              </a:solidFill>
              <a:latin typeface="Rosarivo"/>
              <a:ea typeface="Rosarivo"/>
              <a:cs typeface="Rosarivo"/>
              <a:sym typeface="Rosarivo"/>
            </a:endParaRPr>
          </a:p>
        </p:txBody>
      </p:sp>
      <p:pic>
        <p:nvPicPr>
          <p:cNvPr id="124" name="Google Shape;124;p4" descr="Four-day IMUN conference to hold at NSU | Dhaka Tribune"/>
          <p:cNvPicPr preferRelativeResize="0"/>
          <p:nvPr/>
        </p:nvPicPr>
        <p:blipFill rotWithShape="1">
          <a:blip r:embed="rId4">
            <a:alphaModFix/>
          </a:blip>
          <a:srcRect l="26287" r="26268"/>
          <a:stretch/>
        </p:blipFill>
        <p:spPr>
          <a:xfrm>
            <a:off x="8115300" y="76201"/>
            <a:ext cx="800100" cy="990599"/>
          </a:xfrm>
          <a:prstGeom prst="rect">
            <a:avLst/>
          </a:prstGeom>
          <a:noFill/>
          <a:ln>
            <a:noFill/>
          </a:ln>
        </p:spPr>
      </p:pic>
      <p:pic>
        <p:nvPicPr>
          <p:cNvPr id="125" name="Google Shape;125;p4"/>
          <p:cNvPicPr preferRelativeResize="0"/>
          <p:nvPr/>
        </p:nvPicPr>
        <p:blipFill rotWithShape="1">
          <a:blip r:embed="rId5">
            <a:alphaModFix/>
          </a:blip>
          <a:srcRect/>
          <a:stretch/>
        </p:blipFill>
        <p:spPr>
          <a:xfrm>
            <a:off x="7143749" y="2587143"/>
            <a:ext cx="1771651" cy="4139788"/>
          </a:xfrm>
          <a:prstGeom prst="rect">
            <a:avLst/>
          </a:prstGeom>
          <a:noFill/>
          <a:ln>
            <a:noFill/>
          </a:ln>
        </p:spPr>
      </p:pic>
      <p:pic>
        <p:nvPicPr>
          <p:cNvPr id="126" name="Google Shape;126;p4"/>
          <p:cNvPicPr preferRelativeResize="0"/>
          <p:nvPr/>
        </p:nvPicPr>
        <p:blipFill rotWithShape="1">
          <a:blip r:embed="rId6">
            <a:alphaModFix/>
          </a:blip>
          <a:srcRect/>
          <a:stretch/>
        </p:blipFill>
        <p:spPr>
          <a:xfrm>
            <a:off x="234930" y="3785367"/>
            <a:ext cx="6888903" cy="2941564"/>
          </a:xfrm>
          <a:prstGeom prst="rect">
            <a:avLst/>
          </a:prstGeom>
          <a:noFill/>
          <a:ln w="9525" cap="flat" cmpd="sng">
            <a:solidFill>
              <a:srgbClr val="FF0000"/>
            </a:solidFill>
            <a:prstDash val="solid"/>
            <a:round/>
            <a:headEnd type="none" w="sm" len="sm"/>
            <a:tailEnd type="none" w="sm" len="sm"/>
          </a:ln>
        </p:spPr>
      </p:pic>
      <p:pic>
        <p:nvPicPr>
          <p:cNvPr id="127" name="Google Shape;127;p4"/>
          <p:cNvPicPr preferRelativeResize="0"/>
          <p:nvPr/>
        </p:nvPicPr>
        <p:blipFill rotWithShape="1">
          <a:blip r:embed="rId7">
            <a:alphaModFix/>
          </a:blip>
          <a:srcRect/>
          <a:stretch/>
        </p:blipFill>
        <p:spPr>
          <a:xfrm>
            <a:off x="1202881" y="3937767"/>
            <a:ext cx="3369119" cy="786633"/>
          </a:xfrm>
          <a:prstGeom prst="rect">
            <a:avLst/>
          </a:prstGeom>
          <a:noFill/>
          <a:ln>
            <a:noFill/>
          </a:ln>
        </p:spPr>
      </p:pic>
      <p:pic>
        <p:nvPicPr>
          <p:cNvPr id="128" name="Google Shape;128;p4"/>
          <p:cNvPicPr preferRelativeResize="0"/>
          <p:nvPr/>
        </p:nvPicPr>
        <p:blipFill rotWithShape="1">
          <a:blip r:embed="rId8">
            <a:alphaModFix/>
          </a:blip>
          <a:srcRect/>
          <a:stretch/>
        </p:blipFill>
        <p:spPr>
          <a:xfrm>
            <a:off x="5545730" y="1854518"/>
            <a:ext cx="1598019" cy="592467"/>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idx="4294967295"/>
          </p:nvPr>
        </p:nvSpPr>
        <p:spPr>
          <a:xfrm>
            <a:off x="203202" y="1460429"/>
            <a:ext cx="3908424" cy="85566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lvl="0" indent="-457200" algn="ctr" rtl="0">
              <a:spcBef>
                <a:spcPts val="0"/>
              </a:spcBef>
              <a:spcAft>
                <a:spcPts val="0"/>
              </a:spcAft>
              <a:buClr>
                <a:srgbClr val="FF0000"/>
              </a:buClr>
              <a:buSzPts val="3200"/>
              <a:buFont typeface="Arial"/>
              <a:buChar char="•"/>
            </a:pPr>
            <a:r>
              <a:rPr lang="en-US" sz="3200" b="1">
                <a:solidFill>
                  <a:srgbClr val="FF0000"/>
                </a:solidFill>
                <a:latin typeface="Lustria"/>
                <a:ea typeface="Lustria"/>
                <a:cs typeface="Lustria"/>
                <a:sym typeface="Lustria"/>
              </a:rPr>
              <a:t>The F</a:t>
            </a:r>
            <a:r>
              <a:rPr lang="en-US" sz="3200" b="1" baseline="-25000">
                <a:solidFill>
                  <a:srgbClr val="FF0000"/>
                </a:solidFill>
                <a:latin typeface="Lustria"/>
                <a:ea typeface="Lustria"/>
                <a:cs typeface="Lustria"/>
                <a:sym typeface="Lustria"/>
              </a:rPr>
              <a:t>2</a:t>
            </a:r>
            <a:r>
              <a:rPr lang="en-US" sz="3200" b="1">
                <a:solidFill>
                  <a:srgbClr val="FF0000"/>
                </a:solidFill>
                <a:latin typeface="Lustria"/>
                <a:ea typeface="Lustria"/>
                <a:cs typeface="Lustria"/>
                <a:sym typeface="Lustria"/>
              </a:rPr>
              <a:t> Molecule</a:t>
            </a:r>
            <a:endParaRPr/>
          </a:p>
        </p:txBody>
      </p:sp>
      <p:sp>
        <p:nvSpPr>
          <p:cNvPr id="134" name="Google Shape;134;p5"/>
          <p:cNvSpPr txBox="1"/>
          <p:nvPr/>
        </p:nvSpPr>
        <p:spPr>
          <a:xfrm>
            <a:off x="284162" y="3478213"/>
            <a:ext cx="3944938" cy="13112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0" i="0" u="none" strike="noStrike" cap="none">
                <a:solidFill>
                  <a:schemeClr val="dk1"/>
                </a:solidFill>
                <a:latin typeface="Arial"/>
                <a:ea typeface="Arial"/>
                <a:cs typeface="Arial"/>
                <a:sym typeface="Arial"/>
              </a:rPr>
              <a:t>F    F</a:t>
            </a:r>
            <a:endParaRPr sz="8000" b="0" i="0" u="none" strike="noStrike" cap="none">
              <a:solidFill>
                <a:schemeClr val="dk1"/>
              </a:solidFill>
              <a:latin typeface="Arial"/>
              <a:ea typeface="Arial"/>
              <a:cs typeface="Arial"/>
              <a:sym typeface="Arial"/>
            </a:endParaRPr>
          </a:p>
        </p:txBody>
      </p:sp>
      <p:grpSp>
        <p:nvGrpSpPr>
          <p:cNvPr id="135" name="Google Shape;135;p5"/>
          <p:cNvGrpSpPr/>
          <p:nvPr/>
        </p:nvGrpSpPr>
        <p:grpSpPr>
          <a:xfrm>
            <a:off x="1220788" y="4799013"/>
            <a:ext cx="520700" cy="152400"/>
            <a:chOff x="990" y="2694"/>
            <a:chExt cx="328" cy="96"/>
          </a:xfrm>
        </p:grpSpPr>
        <p:sp>
          <p:nvSpPr>
            <p:cNvPr id="136" name="Google Shape;136;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7" name="Google Shape;137;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38" name="Google Shape;138;p5"/>
          <p:cNvGrpSpPr/>
          <p:nvPr/>
        </p:nvGrpSpPr>
        <p:grpSpPr>
          <a:xfrm>
            <a:off x="1155700" y="3346450"/>
            <a:ext cx="520700" cy="152400"/>
            <a:chOff x="990" y="2694"/>
            <a:chExt cx="328" cy="96"/>
          </a:xfrm>
        </p:grpSpPr>
        <p:sp>
          <p:nvSpPr>
            <p:cNvPr id="139" name="Google Shape;139;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0" name="Google Shape;140;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41" name="Google Shape;141;p5"/>
          <p:cNvGrpSpPr/>
          <p:nvPr/>
        </p:nvGrpSpPr>
        <p:grpSpPr>
          <a:xfrm rot="-5400000">
            <a:off x="487363" y="4081463"/>
            <a:ext cx="520700" cy="152400"/>
            <a:chOff x="990" y="2694"/>
            <a:chExt cx="328" cy="96"/>
          </a:xfrm>
        </p:grpSpPr>
        <p:sp>
          <p:nvSpPr>
            <p:cNvPr id="142" name="Google Shape;142;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3" name="Google Shape;143;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44" name="Google Shape;144;p5"/>
          <p:cNvSpPr/>
          <p:nvPr/>
        </p:nvSpPr>
        <p:spPr>
          <a:xfrm rot="-5400000">
            <a:off x="2220119" y="4260057"/>
            <a:ext cx="133350" cy="150812"/>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5" name="Google Shape;145;p5"/>
          <p:cNvSpPr/>
          <p:nvPr/>
        </p:nvSpPr>
        <p:spPr>
          <a:xfrm rot="-5400000">
            <a:off x="2218532" y="3872706"/>
            <a:ext cx="133350" cy="150813"/>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6" name="Google Shape;146;p5"/>
          <p:cNvSpPr txBox="1"/>
          <p:nvPr/>
        </p:nvSpPr>
        <p:spPr>
          <a:xfrm>
            <a:off x="55706" y="5313074"/>
            <a:ext cx="21748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accent1"/>
                </a:solidFill>
                <a:latin typeface="Lustria"/>
                <a:ea typeface="Lustria"/>
                <a:cs typeface="Lustria"/>
                <a:sym typeface="Lustria"/>
              </a:rPr>
              <a:t>An octet achieved by left fluorine</a:t>
            </a:r>
            <a:endParaRPr/>
          </a:p>
        </p:txBody>
      </p:sp>
      <p:grpSp>
        <p:nvGrpSpPr>
          <p:cNvPr id="147" name="Google Shape;147;p5"/>
          <p:cNvGrpSpPr/>
          <p:nvPr/>
        </p:nvGrpSpPr>
        <p:grpSpPr>
          <a:xfrm>
            <a:off x="2728912" y="4784725"/>
            <a:ext cx="520700" cy="152400"/>
            <a:chOff x="990" y="2694"/>
            <a:chExt cx="328" cy="96"/>
          </a:xfrm>
        </p:grpSpPr>
        <p:sp>
          <p:nvSpPr>
            <p:cNvPr id="148" name="Google Shape;148;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9" name="Google Shape;149;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50" name="Google Shape;150;p5"/>
          <p:cNvGrpSpPr/>
          <p:nvPr/>
        </p:nvGrpSpPr>
        <p:grpSpPr>
          <a:xfrm>
            <a:off x="2811463" y="3316288"/>
            <a:ext cx="520700" cy="152400"/>
            <a:chOff x="990" y="2694"/>
            <a:chExt cx="328" cy="96"/>
          </a:xfrm>
        </p:grpSpPr>
        <p:sp>
          <p:nvSpPr>
            <p:cNvPr id="151" name="Google Shape;151;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2" name="Google Shape;152;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53" name="Google Shape;153;p5"/>
          <p:cNvGrpSpPr/>
          <p:nvPr/>
        </p:nvGrpSpPr>
        <p:grpSpPr>
          <a:xfrm rot="-5400000">
            <a:off x="3532188" y="4083050"/>
            <a:ext cx="520700" cy="152400"/>
            <a:chOff x="990" y="2694"/>
            <a:chExt cx="328" cy="96"/>
          </a:xfrm>
        </p:grpSpPr>
        <p:sp>
          <p:nvSpPr>
            <p:cNvPr id="154" name="Google Shape;154;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5" name="Google Shape;155;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56" name="Google Shape;156;p5"/>
          <p:cNvSpPr/>
          <p:nvPr/>
        </p:nvSpPr>
        <p:spPr>
          <a:xfrm>
            <a:off x="373063" y="3078163"/>
            <a:ext cx="2122487" cy="2189162"/>
          </a:xfrm>
          <a:prstGeom prst="ellipse">
            <a:avLst/>
          </a:prstGeom>
          <a:noFill/>
          <a:ln w="381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7" name="Google Shape;157;p5"/>
          <p:cNvSpPr/>
          <p:nvPr/>
        </p:nvSpPr>
        <p:spPr>
          <a:xfrm>
            <a:off x="2006600" y="3111500"/>
            <a:ext cx="2105025" cy="2122488"/>
          </a:xfrm>
          <a:prstGeom prst="ellipse">
            <a:avLst/>
          </a:prstGeom>
          <a:noFill/>
          <a:ln w="3810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8" name="Google Shape;158;p5"/>
          <p:cNvSpPr txBox="1"/>
          <p:nvPr/>
        </p:nvSpPr>
        <p:spPr>
          <a:xfrm>
            <a:off x="2125663" y="5289441"/>
            <a:ext cx="227965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accent2"/>
                </a:solidFill>
                <a:latin typeface="Lustria"/>
                <a:ea typeface="Lustria"/>
                <a:cs typeface="Lustria"/>
                <a:sym typeface="Lustria"/>
              </a:rPr>
              <a:t>An octet achieved by right fluorine</a:t>
            </a:r>
            <a:endParaRPr/>
          </a:p>
        </p:txBody>
      </p:sp>
      <p:sp>
        <p:nvSpPr>
          <p:cNvPr id="159" name="Google Shape;159;p5"/>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i="0" u="none" strike="noStrike" cap="none">
                <a:solidFill>
                  <a:srgbClr val="92D050"/>
                </a:solidFill>
                <a:latin typeface="Rosarivo"/>
                <a:ea typeface="Rosarivo"/>
                <a:cs typeface="Rosarivo"/>
                <a:sym typeface="Rosarivo"/>
              </a:rPr>
              <a:t>CHE 101</a:t>
            </a:r>
            <a:endParaRPr sz="4400" b="0" i="0" u="none" strike="noStrike" cap="none">
              <a:solidFill>
                <a:srgbClr val="92D050"/>
              </a:solidFill>
              <a:latin typeface="Rosarivo"/>
              <a:ea typeface="Rosarivo"/>
              <a:cs typeface="Rosarivo"/>
              <a:sym typeface="Rosarivo"/>
            </a:endParaRPr>
          </a:p>
        </p:txBody>
      </p:sp>
      <p:pic>
        <p:nvPicPr>
          <p:cNvPr id="160" name="Google Shape;160;p5"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
        <p:nvSpPr>
          <p:cNvPr id="161" name="Google Shape;161;p5"/>
          <p:cNvSpPr txBox="1">
            <a:spLocks noGrp="1"/>
          </p:cNvSpPr>
          <p:nvPr>
            <p:ph type="title" idx="4294967295"/>
          </p:nvPr>
        </p:nvSpPr>
        <p:spPr>
          <a:xfrm>
            <a:off x="4904512" y="1451879"/>
            <a:ext cx="3874363" cy="872762"/>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lvl="0" indent="-457200" algn="ctr" rtl="0">
              <a:spcBef>
                <a:spcPts val="0"/>
              </a:spcBef>
              <a:spcAft>
                <a:spcPts val="0"/>
              </a:spcAft>
              <a:buClr>
                <a:srgbClr val="FF0000"/>
              </a:buClr>
              <a:buSzPts val="3200"/>
              <a:buFont typeface="Arial"/>
              <a:buChar char="•"/>
            </a:pPr>
            <a:r>
              <a:rPr lang="en-US" sz="3200" b="1">
                <a:solidFill>
                  <a:srgbClr val="FF0000"/>
                </a:solidFill>
                <a:latin typeface="Lustria"/>
                <a:ea typeface="Lustria"/>
                <a:cs typeface="Lustria"/>
                <a:sym typeface="Lustria"/>
              </a:rPr>
              <a:t>The O</a:t>
            </a:r>
            <a:r>
              <a:rPr lang="en-US" sz="3200" b="1" baseline="-25000">
                <a:solidFill>
                  <a:srgbClr val="FF0000"/>
                </a:solidFill>
                <a:latin typeface="Lustria"/>
                <a:ea typeface="Lustria"/>
                <a:cs typeface="Lustria"/>
                <a:sym typeface="Lustria"/>
              </a:rPr>
              <a:t>2</a:t>
            </a:r>
            <a:r>
              <a:rPr lang="en-US" sz="3200" b="1">
                <a:solidFill>
                  <a:srgbClr val="FF0000"/>
                </a:solidFill>
                <a:latin typeface="Lustria"/>
                <a:ea typeface="Lustria"/>
                <a:cs typeface="Lustria"/>
                <a:sym typeface="Lustria"/>
              </a:rPr>
              <a:t> Molecule</a:t>
            </a:r>
            <a:endParaRPr/>
          </a:p>
        </p:txBody>
      </p:sp>
      <p:sp>
        <p:nvSpPr>
          <p:cNvPr id="162" name="Google Shape;162;p5"/>
          <p:cNvSpPr txBox="1"/>
          <p:nvPr/>
        </p:nvSpPr>
        <p:spPr>
          <a:xfrm>
            <a:off x="4632325" y="3630613"/>
            <a:ext cx="3944938" cy="13112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0" i="0" u="none" strike="noStrike" cap="none">
                <a:solidFill>
                  <a:schemeClr val="dk1"/>
                </a:solidFill>
                <a:latin typeface="Arial"/>
                <a:ea typeface="Arial"/>
                <a:cs typeface="Arial"/>
                <a:sym typeface="Arial"/>
              </a:rPr>
              <a:t>O    O</a:t>
            </a:r>
            <a:endParaRPr/>
          </a:p>
        </p:txBody>
      </p:sp>
      <p:grpSp>
        <p:nvGrpSpPr>
          <p:cNvPr id="163" name="Google Shape;163;p5"/>
          <p:cNvGrpSpPr/>
          <p:nvPr/>
        </p:nvGrpSpPr>
        <p:grpSpPr>
          <a:xfrm>
            <a:off x="5421313" y="3548063"/>
            <a:ext cx="520700" cy="152400"/>
            <a:chOff x="990" y="2694"/>
            <a:chExt cx="328" cy="96"/>
          </a:xfrm>
        </p:grpSpPr>
        <p:sp>
          <p:nvSpPr>
            <p:cNvPr id="164" name="Google Shape;164;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65" name="Google Shape;165;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66" name="Google Shape;166;p5"/>
          <p:cNvGrpSpPr/>
          <p:nvPr/>
        </p:nvGrpSpPr>
        <p:grpSpPr>
          <a:xfrm rot="-5400000">
            <a:off x="4754563" y="4233863"/>
            <a:ext cx="520700" cy="152400"/>
            <a:chOff x="990" y="2694"/>
            <a:chExt cx="328" cy="96"/>
          </a:xfrm>
        </p:grpSpPr>
        <p:sp>
          <p:nvSpPr>
            <p:cNvPr id="167" name="Google Shape;167;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68" name="Google Shape;168;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69" name="Google Shape;169;p5"/>
          <p:cNvSpPr txBox="1"/>
          <p:nvPr/>
        </p:nvSpPr>
        <p:spPr>
          <a:xfrm>
            <a:off x="4398963" y="5579705"/>
            <a:ext cx="207630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accent1"/>
                </a:solidFill>
                <a:latin typeface="Lustria"/>
                <a:ea typeface="Lustria"/>
                <a:cs typeface="Lustria"/>
                <a:sym typeface="Lustria"/>
              </a:rPr>
              <a:t>An octet for the left oxygen</a:t>
            </a:r>
            <a:endParaRPr sz="2000" b="0" i="0" u="none" strike="noStrike" cap="none">
              <a:solidFill>
                <a:schemeClr val="dk1"/>
              </a:solidFill>
              <a:latin typeface="Lustria"/>
              <a:ea typeface="Lustria"/>
              <a:cs typeface="Lustria"/>
              <a:sym typeface="Lustria"/>
            </a:endParaRPr>
          </a:p>
        </p:txBody>
      </p:sp>
      <p:grpSp>
        <p:nvGrpSpPr>
          <p:cNvPr id="170" name="Google Shape;170;p5"/>
          <p:cNvGrpSpPr/>
          <p:nvPr/>
        </p:nvGrpSpPr>
        <p:grpSpPr>
          <a:xfrm>
            <a:off x="7229475" y="3552825"/>
            <a:ext cx="520700" cy="152400"/>
            <a:chOff x="990" y="2694"/>
            <a:chExt cx="328" cy="96"/>
          </a:xfrm>
        </p:grpSpPr>
        <p:sp>
          <p:nvSpPr>
            <p:cNvPr id="171" name="Google Shape;171;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2" name="Google Shape;172;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73" name="Google Shape;173;p5"/>
          <p:cNvGrpSpPr/>
          <p:nvPr/>
        </p:nvGrpSpPr>
        <p:grpSpPr>
          <a:xfrm rot="-5400000">
            <a:off x="7799388" y="4235450"/>
            <a:ext cx="520700" cy="152400"/>
            <a:chOff x="990" y="2694"/>
            <a:chExt cx="328" cy="96"/>
          </a:xfrm>
        </p:grpSpPr>
        <p:sp>
          <p:nvSpPr>
            <p:cNvPr id="174" name="Google Shape;174;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5" name="Google Shape;175;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76" name="Google Shape;176;p5"/>
          <p:cNvGrpSpPr/>
          <p:nvPr/>
        </p:nvGrpSpPr>
        <p:grpSpPr>
          <a:xfrm rot="-5400000">
            <a:off x="6110288" y="4235450"/>
            <a:ext cx="520700" cy="152400"/>
            <a:chOff x="990" y="2694"/>
            <a:chExt cx="328" cy="96"/>
          </a:xfrm>
        </p:grpSpPr>
        <p:sp>
          <p:nvSpPr>
            <p:cNvPr id="177" name="Google Shape;177;p5"/>
            <p:cNvSpPr/>
            <p:nvPr/>
          </p:nvSpPr>
          <p:spPr>
            <a:xfrm>
              <a:off x="990" y="2695"/>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8" name="Google Shape;178;p5"/>
            <p:cNvSpPr/>
            <p:nvPr/>
          </p:nvSpPr>
          <p:spPr>
            <a:xfrm>
              <a:off x="1234" y="2694"/>
              <a:ext cx="84" cy="95"/>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79" name="Google Shape;179;p5"/>
          <p:cNvGrpSpPr/>
          <p:nvPr/>
        </p:nvGrpSpPr>
        <p:grpSpPr>
          <a:xfrm rot="-5400000">
            <a:off x="6513513" y="4237038"/>
            <a:ext cx="520700" cy="152400"/>
            <a:chOff x="990" y="2694"/>
            <a:chExt cx="328" cy="96"/>
          </a:xfrm>
        </p:grpSpPr>
        <p:sp>
          <p:nvSpPr>
            <p:cNvPr id="180" name="Google Shape;180;p5"/>
            <p:cNvSpPr/>
            <p:nvPr/>
          </p:nvSpPr>
          <p:spPr>
            <a:xfrm>
              <a:off x="990" y="2695"/>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1" name="Google Shape;181;p5"/>
            <p:cNvSpPr/>
            <p:nvPr/>
          </p:nvSpPr>
          <p:spPr>
            <a:xfrm>
              <a:off x="1234" y="2694"/>
              <a:ext cx="84" cy="95"/>
            </a:xfrm>
            <a:prstGeom prst="ellipse">
              <a:avLst/>
            </a:prstGeom>
            <a:solidFill>
              <a:schemeClr val="dk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82" name="Google Shape;182;p5"/>
          <p:cNvSpPr/>
          <p:nvPr/>
        </p:nvSpPr>
        <p:spPr>
          <a:xfrm>
            <a:off x="4398963" y="2913063"/>
            <a:ext cx="2657475" cy="2590800"/>
          </a:xfrm>
          <a:prstGeom prst="ellipse">
            <a:avLst/>
          </a:prstGeom>
          <a:noFill/>
          <a:ln w="381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3" name="Google Shape;183;p5"/>
          <p:cNvSpPr/>
          <p:nvPr/>
        </p:nvSpPr>
        <p:spPr>
          <a:xfrm>
            <a:off x="6121400" y="2932113"/>
            <a:ext cx="2657475" cy="2590800"/>
          </a:xfrm>
          <a:prstGeom prst="ellipse">
            <a:avLst/>
          </a:prstGeom>
          <a:noFill/>
          <a:ln w="3810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4" name="Google Shape;184;p5"/>
          <p:cNvSpPr txBox="1"/>
          <p:nvPr/>
        </p:nvSpPr>
        <p:spPr>
          <a:xfrm>
            <a:off x="6543389" y="5667017"/>
            <a:ext cx="210026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accent2"/>
                </a:solidFill>
                <a:latin typeface="Lustria"/>
                <a:ea typeface="Lustria"/>
                <a:cs typeface="Lustria"/>
                <a:sym typeface="Lustria"/>
              </a:rPr>
              <a:t>An octet for the right oxygen</a:t>
            </a:r>
            <a:endParaRPr/>
          </a:p>
        </p:txBody>
      </p:sp>
      <p:grpSp>
        <p:nvGrpSpPr>
          <p:cNvPr id="185" name="Google Shape;185;p5"/>
          <p:cNvGrpSpPr/>
          <p:nvPr/>
        </p:nvGrpSpPr>
        <p:grpSpPr>
          <a:xfrm>
            <a:off x="596899" y="5943600"/>
            <a:ext cx="2819401" cy="714803"/>
            <a:chOff x="1632" y="3312"/>
            <a:chExt cx="1776" cy="576"/>
          </a:xfrm>
        </p:grpSpPr>
        <p:grpSp>
          <p:nvGrpSpPr>
            <p:cNvPr id="186" name="Google Shape;186;p5"/>
            <p:cNvGrpSpPr/>
            <p:nvPr/>
          </p:nvGrpSpPr>
          <p:grpSpPr>
            <a:xfrm>
              <a:off x="1632" y="3312"/>
              <a:ext cx="768" cy="576"/>
              <a:chOff x="1905000" y="1828800"/>
              <a:chExt cx="1219200" cy="914400"/>
            </a:xfrm>
          </p:grpSpPr>
          <p:sp>
            <p:nvSpPr>
              <p:cNvPr id="187" name="Google Shape;187;p5"/>
              <p:cNvSpPr txBox="1"/>
              <p:nvPr/>
            </p:nvSpPr>
            <p:spPr>
              <a:xfrm rot="5400000">
                <a:off x="1935162" y="2087562"/>
                <a:ext cx="3968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grpSp>
            <p:nvGrpSpPr>
              <p:cNvPr id="188" name="Google Shape;188;p5"/>
              <p:cNvGrpSpPr/>
              <p:nvPr/>
            </p:nvGrpSpPr>
            <p:grpSpPr>
              <a:xfrm>
                <a:off x="2115132" y="1828800"/>
                <a:ext cx="1009068" cy="914400"/>
                <a:chOff x="2115132" y="1828800"/>
                <a:chExt cx="1009068" cy="914400"/>
              </a:xfrm>
            </p:grpSpPr>
            <p:sp>
              <p:nvSpPr>
                <p:cNvPr id="189" name="Google Shape;189;p5"/>
                <p:cNvSpPr txBox="1"/>
                <p:nvPr/>
              </p:nvSpPr>
              <p:spPr>
                <a:xfrm>
                  <a:off x="2134171" y="2055813"/>
                  <a:ext cx="369674"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F</a:t>
                  </a:r>
                  <a:endParaRPr/>
                </a:p>
              </p:txBody>
            </p:sp>
            <p:sp>
              <p:nvSpPr>
                <p:cNvPr id="190" name="Google Shape;190;p5"/>
                <p:cNvSpPr txBox="1"/>
                <p:nvPr/>
              </p:nvSpPr>
              <p:spPr>
                <a:xfrm>
                  <a:off x="2133600" y="2286000"/>
                  <a:ext cx="3968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191" name="Google Shape;191;p5"/>
                <p:cNvSpPr txBox="1"/>
                <p:nvPr/>
              </p:nvSpPr>
              <p:spPr>
                <a:xfrm>
                  <a:off x="2115132" y="1828800"/>
                  <a:ext cx="396646" cy="8953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a:p>
                  <a:pPr marL="342900" marR="0" lvl="0" indent="-342900" algn="l" rtl="0">
                    <a:spcBef>
                      <a:spcPts val="480"/>
                    </a:spcBef>
                    <a:spcAft>
                      <a:spcPts val="0"/>
                    </a:spcAft>
                    <a:buNone/>
                  </a:pPr>
                  <a:endParaRPr sz="2400" b="0" i="0" u="none" strike="noStrike" cap="none">
                    <a:solidFill>
                      <a:schemeClr val="dk1"/>
                    </a:solidFill>
                    <a:latin typeface="Arial"/>
                    <a:ea typeface="Arial"/>
                    <a:cs typeface="Arial"/>
                    <a:sym typeface="Arial"/>
                  </a:endParaRPr>
                </a:p>
              </p:txBody>
            </p:sp>
            <p:sp>
              <p:nvSpPr>
                <p:cNvPr id="192" name="Google Shape;192;p5"/>
                <p:cNvSpPr txBox="1"/>
                <p:nvPr/>
              </p:nvSpPr>
              <p:spPr>
                <a:xfrm rot="5400000">
                  <a:off x="2316162" y="2087562"/>
                  <a:ext cx="3968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193" name="Google Shape;193;p5"/>
                <p:cNvSpPr txBox="1"/>
                <p:nvPr/>
              </p:nvSpPr>
              <p:spPr>
                <a:xfrm>
                  <a:off x="2514951" y="2055813"/>
                  <a:ext cx="3696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F</a:t>
                  </a:r>
                  <a:endParaRPr/>
                </a:p>
              </p:txBody>
            </p:sp>
            <p:sp>
              <p:nvSpPr>
                <p:cNvPr id="194" name="Google Shape;194;p5"/>
                <p:cNvSpPr txBox="1"/>
                <p:nvPr/>
              </p:nvSpPr>
              <p:spPr>
                <a:xfrm>
                  <a:off x="2514600" y="2286000"/>
                  <a:ext cx="3968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195" name="Google Shape;195;p5"/>
                <p:cNvSpPr txBox="1"/>
                <p:nvPr/>
              </p:nvSpPr>
              <p:spPr>
                <a:xfrm>
                  <a:off x="2514951" y="1828800"/>
                  <a:ext cx="396647" cy="8953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a:p>
                  <a:pPr marL="342900" marR="0" lvl="0" indent="-342900" algn="l" rtl="0">
                    <a:spcBef>
                      <a:spcPts val="480"/>
                    </a:spcBef>
                    <a:spcAft>
                      <a:spcPts val="0"/>
                    </a:spcAft>
                    <a:buNone/>
                  </a:pPr>
                  <a:endParaRPr sz="2400" b="0" i="0" u="none" strike="noStrike" cap="none">
                    <a:solidFill>
                      <a:schemeClr val="dk1"/>
                    </a:solidFill>
                    <a:latin typeface="Arial"/>
                    <a:ea typeface="Arial"/>
                    <a:cs typeface="Arial"/>
                    <a:sym typeface="Arial"/>
                  </a:endParaRPr>
                </a:p>
              </p:txBody>
            </p:sp>
            <p:sp>
              <p:nvSpPr>
                <p:cNvPr id="196" name="Google Shape;196;p5"/>
                <p:cNvSpPr txBox="1"/>
                <p:nvPr/>
              </p:nvSpPr>
              <p:spPr>
                <a:xfrm rot="5400000">
                  <a:off x="2697162" y="2087562"/>
                  <a:ext cx="396875" cy="45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grpSp>
        </p:grpSp>
        <p:grpSp>
          <p:nvGrpSpPr>
            <p:cNvPr id="197" name="Google Shape;197;p5"/>
            <p:cNvGrpSpPr/>
            <p:nvPr/>
          </p:nvGrpSpPr>
          <p:grpSpPr>
            <a:xfrm>
              <a:off x="2352" y="3312"/>
              <a:ext cx="1056" cy="576"/>
              <a:chOff x="2592" y="2112"/>
              <a:chExt cx="1056" cy="576"/>
            </a:xfrm>
          </p:grpSpPr>
          <p:sp>
            <p:nvSpPr>
              <p:cNvPr id="198" name="Google Shape;198;p5"/>
              <p:cNvSpPr txBox="1"/>
              <p:nvPr/>
            </p:nvSpPr>
            <p:spPr>
              <a:xfrm>
                <a:off x="3014" y="2400"/>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199" name="Google Shape;199;p5"/>
              <p:cNvSpPr txBox="1"/>
              <p:nvPr/>
            </p:nvSpPr>
            <p:spPr>
              <a:xfrm>
                <a:off x="3024" y="2112"/>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200" name="Google Shape;200;p5"/>
              <p:cNvSpPr txBox="1"/>
              <p:nvPr/>
            </p:nvSpPr>
            <p:spPr>
              <a:xfrm>
                <a:off x="3024" y="2256"/>
                <a:ext cx="457"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Arial"/>
                    <a:ea typeface="Arial"/>
                    <a:cs typeface="Arial"/>
                    <a:sym typeface="Arial"/>
                  </a:rPr>
                  <a:t>F–F</a:t>
                </a:r>
                <a:endParaRPr/>
              </a:p>
            </p:txBody>
          </p:sp>
          <p:sp>
            <p:nvSpPr>
              <p:cNvPr id="201" name="Google Shape;201;p5"/>
              <p:cNvSpPr txBox="1"/>
              <p:nvPr/>
            </p:nvSpPr>
            <p:spPr>
              <a:xfrm rot="5400000">
                <a:off x="2899" y="2285"/>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202" name="Google Shape;202;p5"/>
              <p:cNvSpPr txBox="1"/>
              <p:nvPr/>
            </p:nvSpPr>
            <p:spPr>
              <a:xfrm rot="5400000">
                <a:off x="3379" y="2285"/>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203" name="Google Shape;203;p5"/>
              <p:cNvSpPr txBox="1"/>
              <p:nvPr/>
            </p:nvSpPr>
            <p:spPr>
              <a:xfrm>
                <a:off x="2592" y="2255"/>
                <a:ext cx="287"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Arial"/>
                    <a:ea typeface="Arial"/>
                    <a:cs typeface="Arial"/>
                    <a:sym typeface="Arial"/>
                  </a:rPr>
                  <a:t>or</a:t>
                </a:r>
                <a:endParaRPr/>
              </a:p>
            </p:txBody>
          </p:sp>
          <p:sp>
            <p:nvSpPr>
              <p:cNvPr id="204" name="Google Shape;204;p5"/>
              <p:cNvSpPr txBox="1"/>
              <p:nvPr/>
            </p:nvSpPr>
            <p:spPr>
              <a:xfrm>
                <a:off x="3216" y="2112"/>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sp>
            <p:nvSpPr>
              <p:cNvPr id="205" name="Google Shape;205;p5"/>
              <p:cNvSpPr txBox="1"/>
              <p:nvPr/>
            </p:nvSpPr>
            <p:spPr>
              <a:xfrm>
                <a:off x="3206" y="2400"/>
                <a:ext cx="250" cy="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chemeClr val="dk1"/>
                    </a:solidFill>
                    <a:latin typeface="Arial"/>
                    <a:ea typeface="Arial"/>
                    <a:cs typeface="Arial"/>
                    <a:sym typeface="Arial"/>
                  </a:rPr>
                  <a:t>••</a:t>
                </a:r>
                <a:endParaRPr/>
              </a:p>
            </p:txBody>
          </p:sp>
        </p:grpSp>
      </p:grpSp>
      <p:pic>
        <p:nvPicPr>
          <p:cNvPr id="206" name="Google Shape;206;p5"/>
          <p:cNvPicPr preferRelativeResize="0"/>
          <p:nvPr/>
        </p:nvPicPr>
        <p:blipFill rotWithShape="1">
          <a:blip r:embed="rId4">
            <a:alphaModFix/>
          </a:blip>
          <a:srcRect/>
          <a:stretch/>
        </p:blipFill>
        <p:spPr>
          <a:xfrm>
            <a:off x="3716337" y="2421718"/>
            <a:ext cx="1166813" cy="677891"/>
          </a:xfrm>
          <a:prstGeom prst="rect">
            <a:avLst/>
          </a:prstGeom>
          <a:noFill/>
          <a:ln>
            <a:noFill/>
          </a:ln>
        </p:spPr>
      </p:pic>
      <p:sp>
        <p:nvSpPr>
          <p:cNvPr id="207" name="Google Shape;207;p5"/>
          <p:cNvSpPr txBox="1"/>
          <p:nvPr/>
        </p:nvSpPr>
        <p:spPr>
          <a:xfrm>
            <a:off x="3286124" y="174171"/>
            <a:ext cx="31242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5FD2BC"/>
              </a:buClr>
              <a:buSzPts val="2400"/>
              <a:buFont typeface="Corbel"/>
              <a:buNone/>
            </a:pPr>
            <a:r>
              <a:rPr lang="en-US" sz="2400" b="1" i="0" u="none" strike="noStrike" cap="none">
                <a:solidFill>
                  <a:srgbClr val="5FD2BC"/>
                </a:solidFill>
                <a:latin typeface="Corbel"/>
                <a:ea typeface="Corbel"/>
                <a:cs typeface="Corbel"/>
                <a:sym typeface="Corbel"/>
              </a:rPr>
              <a:t>Chemical Bonding &amp; </a:t>
            </a:r>
            <a:endParaRPr/>
          </a:p>
          <a:p>
            <a:pPr marL="0" marR="0" lvl="0" indent="0" algn="l" rtl="0">
              <a:spcBef>
                <a:spcPts val="0"/>
              </a:spcBef>
              <a:spcAft>
                <a:spcPts val="0"/>
              </a:spcAft>
              <a:buClr>
                <a:srgbClr val="5FD2BC"/>
              </a:buClr>
              <a:buSzPts val="2400"/>
              <a:buFont typeface="Corbel"/>
              <a:buNone/>
            </a:pPr>
            <a:r>
              <a:rPr lang="en-US" sz="2400" b="1" i="0" u="none" strike="noStrike" cap="none">
                <a:solidFill>
                  <a:srgbClr val="5FD2BC"/>
                </a:solidFill>
                <a:latin typeface="Corbel"/>
                <a:ea typeface="Corbel"/>
                <a:cs typeface="Corbel"/>
                <a:sym typeface="Corbel"/>
              </a:rPr>
              <a:t>Molecular Shape</a:t>
            </a:r>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6"/>
          <p:cNvPicPr preferRelativeResize="0"/>
          <p:nvPr/>
        </p:nvPicPr>
        <p:blipFill rotWithShape="1">
          <a:blip r:embed="rId3">
            <a:alphaModFix/>
          </a:blip>
          <a:srcRect/>
          <a:stretch/>
        </p:blipFill>
        <p:spPr>
          <a:xfrm>
            <a:off x="152400" y="1371600"/>
            <a:ext cx="8763000" cy="3581400"/>
          </a:xfrm>
          <a:prstGeom prst="rect">
            <a:avLst/>
          </a:prstGeom>
          <a:noFill/>
          <a:ln w="9525" cap="flat" cmpd="sng">
            <a:solidFill>
              <a:srgbClr val="FF0000"/>
            </a:solidFill>
            <a:prstDash val="solid"/>
            <a:round/>
            <a:headEnd type="none" w="sm" len="sm"/>
            <a:tailEnd type="none" w="sm" len="sm"/>
          </a:ln>
        </p:spPr>
      </p:pic>
      <p:pic>
        <p:nvPicPr>
          <p:cNvPr id="213" name="Google Shape;213;p6" descr="Image result for hf dipole moment"/>
          <p:cNvPicPr preferRelativeResize="0"/>
          <p:nvPr/>
        </p:nvPicPr>
        <p:blipFill rotWithShape="1">
          <a:blip r:embed="rId4">
            <a:alphaModFix/>
          </a:blip>
          <a:srcRect/>
          <a:stretch/>
        </p:blipFill>
        <p:spPr>
          <a:xfrm>
            <a:off x="159327" y="5029200"/>
            <a:ext cx="2355273" cy="1768301"/>
          </a:xfrm>
          <a:prstGeom prst="rect">
            <a:avLst/>
          </a:prstGeom>
          <a:noFill/>
          <a:ln w="9525" cap="flat" cmpd="sng">
            <a:solidFill>
              <a:srgbClr val="FF0000"/>
            </a:solidFill>
            <a:prstDash val="solid"/>
            <a:round/>
            <a:headEnd type="none" w="sm" len="sm"/>
            <a:tailEnd type="none" w="sm" len="sm"/>
          </a:ln>
        </p:spPr>
      </p:pic>
      <p:sp>
        <p:nvSpPr>
          <p:cNvPr id="214" name="Google Shape;214;p6"/>
          <p:cNvSpPr/>
          <p:nvPr/>
        </p:nvSpPr>
        <p:spPr>
          <a:xfrm>
            <a:off x="2784906" y="5484290"/>
            <a:ext cx="796494" cy="701950"/>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15" name="Google Shape;215;p6"/>
          <p:cNvSpPr/>
          <p:nvPr/>
        </p:nvSpPr>
        <p:spPr>
          <a:xfrm>
            <a:off x="3581400" y="4845050"/>
            <a:ext cx="2049463" cy="1708150"/>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16" name="Google Shape;216;p6"/>
          <p:cNvSpPr txBox="1"/>
          <p:nvPr/>
        </p:nvSpPr>
        <p:spPr>
          <a:xfrm>
            <a:off x="4724400" y="5537537"/>
            <a:ext cx="73359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u="none" strike="noStrike" cap="none">
                <a:solidFill>
                  <a:srgbClr val="00FF00"/>
                </a:solidFill>
                <a:latin typeface="Arial"/>
                <a:ea typeface="Arial"/>
                <a:cs typeface="Arial"/>
                <a:sym typeface="Arial"/>
              </a:rPr>
              <a:t>F</a:t>
            </a:r>
            <a:endParaRPr/>
          </a:p>
        </p:txBody>
      </p:sp>
      <p:sp>
        <p:nvSpPr>
          <p:cNvPr id="217" name="Google Shape;217;p6"/>
          <p:cNvSpPr txBox="1"/>
          <p:nvPr/>
        </p:nvSpPr>
        <p:spPr>
          <a:xfrm>
            <a:off x="2906979" y="5334000"/>
            <a:ext cx="75062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u="none" strike="noStrike" cap="none">
                <a:solidFill>
                  <a:schemeClr val="dk1"/>
                </a:solidFill>
                <a:latin typeface="Arial"/>
                <a:ea typeface="Arial"/>
                <a:cs typeface="Arial"/>
                <a:sym typeface="Arial"/>
              </a:rPr>
              <a:t>H</a:t>
            </a:r>
            <a:endParaRPr/>
          </a:p>
        </p:txBody>
      </p:sp>
      <p:sp>
        <p:nvSpPr>
          <p:cNvPr id="218" name="Google Shape;218;p6"/>
          <p:cNvSpPr txBox="1"/>
          <p:nvPr/>
        </p:nvSpPr>
        <p:spPr>
          <a:xfrm>
            <a:off x="2928360" y="6508750"/>
            <a:ext cx="237013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accent2"/>
                </a:solidFill>
                <a:latin typeface="Lustria"/>
                <a:ea typeface="Lustria"/>
                <a:cs typeface="Lustria"/>
                <a:sym typeface="Lustria"/>
              </a:rPr>
              <a:t>A polar covalent bond</a:t>
            </a:r>
            <a:endParaRPr/>
          </a:p>
        </p:txBody>
      </p:sp>
      <p:cxnSp>
        <p:nvCxnSpPr>
          <p:cNvPr id="219" name="Google Shape;219;p6"/>
          <p:cNvCxnSpPr/>
          <p:nvPr/>
        </p:nvCxnSpPr>
        <p:spPr>
          <a:xfrm>
            <a:off x="3935413" y="5867400"/>
            <a:ext cx="688538" cy="0"/>
          </a:xfrm>
          <a:prstGeom prst="straightConnector1">
            <a:avLst/>
          </a:prstGeom>
          <a:noFill/>
          <a:ln w="76200" cap="flat" cmpd="sng">
            <a:solidFill>
              <a:schemeClr val="dk1"/>
            </a:solidFill>
            <a:prstDash val="solid"/>
            <a:round/>
            <a:headEnd type="none" w="med" len="med"/>
            <a:tailEnd type="none" w="med" len="med"/>
          </a:ln>
        </p:spPr>
      </p:cxnSp>
      <p:cxnSp>
        <p:nvCxnSpPr>
          <p:cNvPr id="220" name="Google Shape;220;p6"/>
          <p:cNvCxnSpPr/>
          <p:nvPr/>
        </p:nvCxnSpPr>
        <p:spPr>
          <a:xfrm>
            <a:off x="4084637" y="5715000"/>
            <a:ext cx="527879" cy="0"/>
          </a:xfrm>
          <a:prstGeom prst="straightConnector1">
            <a:avLst/>
          </a:prstGeom>
          <a:noFill/>
          <a:ln w="57150" cap="flat" cmpd="sng">
            <a:solidFill>
              <a:schemeClr val="accent2"/>
            </a:solidFill>
            <a:prstDash val="solid"/>
            <a:round/>
            <a:headEnd type="none" w="med" len="med"/>
            <a:tailEnd type="triangle" w="med" len="med"/>
          </a:ln>
        </p:spPr>
      </p:cxnSp>
      <p:pic>
        <p:nvPicPr>
          <p:cNvPr id="221" name="Google Shape;221;p6" descr="HF"/>
          <p:cNvPicPr preferRelativeResize="0"/>
          <p:nvPr/>
        </p:nvPicPr>
        <p:blipFill rotWithShape="1">
          <a:blip r:embed="rId5">
            <a:alphaModFix/>
          </a:blip>
          <a:srcRect/>
          <a:stretch/>
        </p:blipFill>
        <p:spPr>
          <a:xfrm>
            <a:off x="6240463" y="5081754"/>
            <a:ext cx="1570580" cy="1520153"/>
          </a:xfrm>
          <a:prstGeom prst="rect">
            <a:avLst/>
          </a:prstGeom>
          <a:noFill/>
          <a:ln>
            <a:noFill/>
          </a:ln>
        </p:spPr>
      </p:pic>
      <p:cxnSp>
        <p:nvCxnSpPr>
          <p:cNvPr id="222" name="Google Shape;222;p6"/>
          <p:cNvCxnSpPr/>
          <p:nvPr/>
        </p:nvCxnSpPr>
        <p:spPr>
          <a:xfrm>
            <a:off x="6788540" y="5841830"/>
            <a:ext cx="553172" cy="0"/>
          </a:xfrm>
          <a:prstGeom prst="straightConnector1">
            <a:avLst/>
          </a:prstGeom>
          <a:noFill/>
          <a:ln w="57150" cap="flat" cmpd="sng">
            <a:solidFill>
              <a:schemeClr val="accent2"/>
            </a:solidFill>
            <a:prstDash val="solid"/>
            <a:round/>
            <a:headEnd type="none" w="med" len="med"/>
            <a:tailEnd type="triangle" w="med" len="med"/>
          </a:ln>
        </p:spPr>
      </p:cxnSp>
      <p:sp>
        <p:nvSpPr>
          <p:cNvPr id="223" name="Google Shape;223;p6"/>
          <p:cNvSpPr txBox="1"/>
          <p:nvPr/>
        </p:nvSpPr>
        <p:spPr>
          <a:xfrm>
            <a:off x="7202694" y="5308937"/>
            <a:ext cx="76874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u="none" strike="noStrike" cap="none">
                <a:solidFill>
                  <a:srgbClr val="00FF00"/>
                </a:solidFill>
                <a:latin typeface="Arial"/>
                <a:ea typeface="Arial"/>
                <a:cs typeface="Arial"/>
                <a:sym typeface="Arial"/>
              </a:rPr>
              <a:t>F</a:t>
            </a:r>
            <a:endParaRPr/>
          </a:p>
        </p:txBody>
      </p:sp>
      <p:sp>
        <p:nvSpPr>
          <p:cNvPr id="224" name="Google Shape;224;p6"/>
          <p:cNvSpPr txBox="1"/>
          <p:nvPr/>
        </p:nvSpPr>
        <p:spPr>
          <a:xfrm>
            <a:off x="6096000" y="5308937"/>
            <a:ext cx="76874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u="none" strike="noStrike" cap="none">
                <a:solidFill>
                  <a:schemeClr val="dk1"/>
                </a:solidFill>
                <a:latin typeface="Arial"/>
                <a:ea typeface="Arial"/>
                <a:cs typeface="Arial"/>
                <a:sym typeface="Arial"/>
              </a:rPr>
              <a:t>H</a:t>
            </a:r>
            <a:endParaRPr/>
          </a:p>
        </p:txBody>
      </p:sp>
      <p:cxnSp>
        <p:nvCxnSpPr>
          <p:cNvPr id="225" name="Google Shape;225;p6"/>
          <p:cNvCxnSpPr/>
          <p:nvPr/>
        </p:nvCxnSpPr>
        <p:spPr>
          <a:xfrm>
            <a:off x="6904634" y="5728037"/>
            <a:ext cx="1587" cy="228600"/>
          </a:xfrm>
          <a:prstGeom prst="straightConnector1">
            <a:avLst/>
          </a:prstGeom>
          <a:noFill/>
          <a:ln w="57150" cap="flat" cmpd="sng">
            <a:solidFill>
              <a:schemeClr val="accent2"/>
            </a:solidFill>
            <a:prstDash val="solid"/>
            <a:round/>
            <a:headEnd type="none" w="med" len="med"/>
            <a:tailEnd type="none" w="med" len="med"/>
          </a:ln>
        </p:spPr>
      </p:cxnSp>
      <p:sp>
        <p:nvSpPr>
          <p:cNvPr id="226" name="Google Shape;226;p6"/>
          <p:cNvSpPr txBox="1"/>
          <p:nvPr/>
        </p:nvSpPr>
        <p:spPr>
          <a:xfrm>
            <a:off x="3549185" y="112440"/>
            <a:ext cx="3537415" cy="923768"/>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spcBef>
                <a:spcPts val="0"/>
              </a:spcBef>
              <a:spcAft>
                <a:spcPts val="0"/>
              </a:spcAft>
              <a:buClr>
                <a:srgbClr val="5FD2BC"/>
              </a:buClr>
              <a:buSzPct val="100000"/>
              <a:buFont typeface="Corbel"/>
              <a:buNone/>
            </a:pPr>
            <a:r>
              <a:rPr lang="en-US" sz="3200" b="0" i="0" u="none" strike="noStrike" cap="none">
                <a:solidFill>
                  <a:srgbClr val="5FD2BC"/>
                </a:solidFill>
                <a:latin typeface="Corbel"/>
                <a:ea typeface="Corbel"/>
                <a:cs typeface="Corbel"/>
                <a:sym typeface="Corbel"/>
              </a:rPr>
              <a:t>Polarity in Covalent Bonds</a:t>
            </a:r>
            <a:endParaRPr sz="3200" b="0" i="0" u="none" strike="noStrike" cap="none">
              <a:solidFill>
                <a:srgbClr val="5FD2BC"/>
              </a:solidFill>
              <a:latin typeface="Corbel"/>
              <a:ea typeface="Corbel"/>
              <a:cs typeface="Corbel"/>
              <a:sym typeface="Corbel"/>
            </a:endParaRPr>
          </a:p>
        </p:txBody>
      </p:sp>
      <p:pic>
        <p:nvPicPr>
          <p:cNvPr id="227" name="Google Shape;227;p6" descr="Four-day IMUN conference to hold at NSU | Dhaka Tribune"/>
          <p:cNvPicPr preferRelativeResize="0"/>
          <p:nvPr/>
        </p:nvPicPr>
        <p:blipFill rotWithShape="1">
          <a:blip r:embed="rId6">
            <a:alphaModFix/>
          </a:blip>
          <a:srcRect l="26287" r="26268"/>
          <a:stretch/>
        </p:blipFill>
        <p:spPr>
          <a:xfrm>
            <a:off x="8115300" y="76201"/>
            <a:ext cx="800100" cy="990599"/>
          </a:xfrm>
          <a:prstGeom prst="rect">
            <a:avLst/>
          </a:prstGeom>
          <a:noFill/>
          <a:ln>
            <a:noFill/>
          </a:ln>
        </p:spPr>
      </p:pic>
      <p:sp>
        <p:nvSpPr>
          <p:cNvPr id="228" name="Google Shape;228;p6"/>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i="0" u="none" strike="noStrike" cap="none">
                <a:solidFill>
                  <a:srgbClr val="92D050"/>
                </a:solidFill>
                <a:latin typeface="Rosarivo"/>
                <a:ea typeface="Rosarivo"/>
                <a:cs typeface="Rosarivo"/>
                <a:sym typeface="Rosarivo"/>
              </a:rPr>
              <a:t>CHE 101</a:t>
            </a:r>
            <a:endParaRPr sz="4400" b="0" i="0" u="none" strike="noStrike" cap="none">
              <a:solidFill>
                <a:srgbClr val="92D050"/>
              </a:solidFill>
              <a:latin typeface="Rosarivo"/>
              <a:ea typeface="Rosarivo"/>
              <a:cs typeface="Rosarivo"/>
              <a:sym typeface="Rosarivo"/>
            </a:endParaRPr>
          </a:p>
        </p:txBody>
      </p:sp>
      <p:cxnSp>
        <p:nvCxnSpPr>
          <p:cNvPr id="229" name="Google Shape;229;p6"/>
          <p:cNvCxnSpPr/>
          <p:nvPr/>
        </p:nvCxnSpPr>
        <p:spPr>
          <a:xfrm>
            <a:off x="4267200" y="5562600"/>
            <a:ext cx="1587" cy="228600"/>
          </a:xfrm>
          <a:prstGeom prst="straightConnector1">
            <a:avLst/>
          </a:prstGeom>
          <a:noFill/>
          <a:ln w="57150" cap="flat" cmpd="sng">
            <a:solidFill>
              <a:schemeClr val="accent2"/>
            </a:solidFill>
            <a:prstDash val="solid"/>
            <a:round/>
            <a:headEnd type="none" w="med" len="med"/>
            <a:tailEnd type="none" w="med" len="med"/>
          </a:ln>
        </p:spPr>
      </p:cxn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7"/>
          <p:cNvSpPr/>
          <p:nvPr/>
        </p:nvSpPr>
        <p:spPr>
          <a:xfrm>
            <a:off x="3260714" y="329350"/>
            <a:ext cx="3384581" cy="54957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800" b="1" i="0" u="none" strike="noStrike" cap="small">
                <a:solidFill>
                  <a:srgbClr val="00B0F0"/>
                </a:solidFill>
                <a:latin typeface="Lustria"/>
                <a:ea typeface="Lustria"/>
                <a:cs typeface="Lustria"/>
                <a:sym typeface="Lustria"/>
              </a:rPr>
              <a:t>Molecular Shape</a:t>
            </a:r>
            <a:endParaRPr sz="2800" b="0" i="0" u="none" strike="noStrike" cap="none">
              <a:solidFill>
                <a:srgbClr val="00B0F0"/>
              </a:solidFill>
              <a:latin typeface="Lustria"/>
              <a:ea typeface="Lustria"/>
              <a:cs typeface="Lustria"/>
              <a:sym typeface="Lustria"/>
            </a:endParaRPr>
          </a:p>
        </p:txBody>
      </p:sp>
      <p:sp>
        <p:nvSpPr>
          <p:cNvPr id="235" name="Google Shape;235;p7"/>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i="0" u="none" strike="noStrike" cap="none">
                <a:solidFill>
                  <a:srgbClr val="92D050"/>
                </a:solidFill>
                <a:latin typeface="Rosarivo"/>
                <a:ea typeface="Rosarivo"/>
                <a:cs typeface="Rosarivo"/>
                <a:sym typeface="Rosarivo"/>
              </a:rPr>
              <a:t>CHE 101L</a:t>
            </a:r>
            <a:endParaRPr sz="4400" b="0" i="0" u="none" strike="noStrike" cap="none">
              <a:solidFill>
                <a:srgbClr val="92D050"/>
              </a:solidFill>
              <a:latin typeface="Rosarivo"/>
              <a:ea typeface="Rosarivo"/>
              <a:cs typeface="Rosarivo"/>
              <a:sym typeface="Rosarivo"/>
            </a:endParaRPr>
          </a:p>
        </p:txBody>
      </p:sp>
      <p:pic>
        <p:nvPicPr>
          <p:cNvPr id="236" name="Google Shape;236;p7"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
        <p:nvSpPr>
          <p:cNvPr id="237" name="Google Shape;237;p7"/>
          <p:cNvSpPr txBox="1"/>
          <p:nvPr/>
        </p:nvSpPr>
        <p:spPr>
          <a:xfrm>
            <a:off x="304800" y="1371600"/>
            <a:ext cx="8610600" cy="126188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small" dirty="0" err="1">
                <a:solidFill>
                  <a:srgbClr val="FF0000"/>
                </a:solidFill>
                <a:latin typeface="Lustria"/>
                <a:ea typeface="Lustria"/>
                <a:cs typeface="Lustria"/>
                <a:sym typeface="Lustria"/>
              </a:rPr>
              <a:t>PhET</a:t>
            </a:r>
            <a:r>
              <a:rPr lang="en-US" sz="2400" b="1" i="0" u="none" strike="noStrike" cap="small" dirty="0">
                <a:solidFill>
                  <a:srgbClr val="FF0000"/>
                </a:solidFill>
                <a:latin typeface="Lustria"/>
                <a:ea typeface="Lustria"/>
                <a:cs typeface="Lustria"/>
                <a:sym typeface="Lustria"/>
              </a:rPr>
              <a:t> simulation Activity Used:</a:t>
            </a:r>
            <a:endParaRPr dirty="0"/>
          </a:p>
          <a:p>
            <a:pPr marL="342900" marR="0" lvl="0" indent="-342900" algn="just" rtl="0">
              <a:spcBef>
                <a:spcPts val="1200"/>
              </a:spcBef>
              <a:spcAft>
                <a:spcPts val="0"/>
              </a:spcAft>
              <a:buClr>
                <a:srgbClr val="00B0F0"/>
              </a:buClr>
              <a:buSzPts val="2420"/>
              <a:buFont typeface="Arial"/>
              <a:buChar char="•"/>
            </a:pPr>
            <a:r>
              <a:rPr lang="en-US" sz="2200" b="0" i="0" u="none" strike="noStrike" cap="none" dirty="0">
                <a:solidFill>
                  <a:srgbClr val="00B0F0"/>
                </a:solidFill>
                <a:latin typeface="Arial"/>
                <a:ea typeface="Arial"/>
                <a:cs typeface="Arial"/>
                <a:sym typeface="Arial"/>
              </a:rPr>
              <a:t>Molecular Shapes: </a:t>
            </a:r>
            <a:r>
              <a:rPr lang="en-US" sz="2000" b="0" i="0" u="none" strike="noStrike" cap="none" dirty="0">
                <a:solidFill>
                  <a:srgbClr val="00B0F0"/>
                </a:solidFill>
                <a:latin typeface="Arial"/>
                <a:ea typeface="Arial"/>
                <a:cs typeface="Arial"/>
                <a:sym typeface="Arial"/>
              </a:rPr>
              <a:t>https://phet.colorado.edu/en/simulation/molecule-shapes</a:t>
            </a:r>
            <a:endParaRPr dirty="0"/>
          </a:p>
        </p:txBody>
      </p:sp>
      <p:pic>
        <p:nvPicPr>
          <p:cNvPr id="238" name="Google Shape;238;p7"/>
          <p:cNvPicPr preferRelativeResize="0"/>
          <p:nvPr/>
        </p:nvPicPr>
        <p:blipFill rotWithShape="1">
          <a:blip r:embed="rId4">
            <a:alphaModFix/>
          </a:blip>
          <a:srcRect/>
          <a:stretch/>
        </p:blipFill>
        <p:spPr>
          <a:xfrm>
            <a:off x="336250" y="2743200"/>
            <a:ext cx="8579150" cy="3945712"/>
          </a:xfrm>
          <a:prstGeom prst="rect">
            <a:avLst/>
          </a:prstGeom>
          <a:noFill/>
          <a:ln>
            <a:noFill/>
          </a:ln>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8"/>
          <p:cNvSpPr/>
          <p:nvPr/>
        </p:nvSpPr>
        <p:spPr>
          <a:xfrm>
            <a:off x="152400" y="1371600"/>
            <a:ext cx="8763000" cy="76944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FF0000"/>
              </a:buClr>
              <a:buSzPts val="2400"/>
              <a:buFont typeface="Arial"/>
              <a:buChar char="•"/>
            </a:pPr>
            <a:r>
              <a:rPr lang="en-US" sz="2400" b="1" i="0" u="none" strike="noStrike" cap="none">
                <a:solidFill>
                  <a:srgbClr val="FF0000"/>
                </a:solidFill>
                <a:latin typeface="Lustria"/>
                <a:ea typeface="Lustria"/>
                <a:cs typeface="Lustria"/>
                <a:sym typeface="Lustria"/>
              </a:rPr>
              <a:t>Special equipment and chemicals needed for the class: </a:t>
            </a:r>
            <a:endParaRPr sz="2400" b="1" i="0" u="none" strike="noStrike" cap="none">
              <a:solidFill>
                <a:srgbClr val="FF0000"/>
              </a:solidFill>
              <a:latin typeface="Lustria"/>
              <a:ea typeface="Lustria"/>
              <a:cs typeface="Lustria"/>
              <a:sym typeface="Lustria"/>
            </a:endParaRPr>
          </a:p>
          <a:p>
            <a:pPr marL="0" marR="0" lvl="0" indent="0" algn="l" rtl="0">
              <a:spcBef>
                <a:spcPts val="0"/>
              </a:spcBef>
              <a:spcAft>
                <a:spcPts val="0"/>
              </a:spcAft>
              <a:buNone/>
            </a:pPr>
            <a:r>
              <a:rPr lang="en-US" sz="2000" b="0" i="0" u="none" strike="noStrike" cap="none">
                <a:solidFill>
                  <a:srgbClr val="00B050"/>
                </a:solidFill>
                <a:latin typeface="Lustria"/>
                <a:ea typeface="Lustria"/>
                <a:cs typeface="Lustria"/>
                <a:sym typeface="Lustria"/>
              </a:rPr>
              <a:t>     a. Styrofoam balls (Color Coded) b. Toothpicks</a:t>
            </a:r>
            <a:endParaRPr/>
          </a:p>
        </p:txBody>
      </p:sp>
      <p:sp>
        <p:nvSpPr>
          <p:cNvPr id="244" name="Google Shape;244;p8"/>
          <p:cNvSpPr/>
          <p:nvPr/>
        </p:nvSpPr>
        <p:spPr>
          <a:xfrm>
            <a:off x="228600" y="2133600"/>
            <a:ext cx="8534400" cy="46166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Lustria"/>
                <a:ea typeface="Lustria"/>
                <a:cs typeface="Lustria"/>
                <a:sym typeface="Lustria"/>
              </a:rPr>
              <a:t>Procedure:</a:t>
            </a:r>
            <a:endParaRPr/>
          </a:p>
          <a:p>
            <a:pPr marL="342900" marR="0" lvl="0" indent="-342900" algn="just" rtl="0">
              <a:spcBef>
                <a:spcPts val="0"/>
              </a:spcBef>
              <a:spcAft>
                <a:spcPts val="0"/>
              </a:spcAft>
              <a:buClr>
                <a:schemeClr val="dk1"/>
              </a:buClr>
              <a:buSzPts val="2400"/>
              <a:buFont typeface="Arial"/>
              <a:buChar char="•"/>
            </a:pPr>
            <a:r>
              <a:rPr lang="en-US" sz="2400" b="1">
                <a:solidFill>
                  <a:schemeClr val="dk1"/>
                </a:solidFill>
                <a:latin typeface="Lustria"/>
                <a:ea typeface="Lustria"/>
                <a:cs typeface="Lustria"/>
                <a:sym typeface="Lustria"/>
              </a:rPr>
              <a:t> </a:t>
            </a:r>
            <a:r>
              <a:rPr lang="en-US" sz="2200" b="1">
                <a:solidFill>
                  <a:srgbClr val="00B0F0"/>
                </a:solidFill>
                <a:latin typeface="Lustria"/>
                <a:ea typeface="Lustria"/>
                <a:cs typeface="Lustria"/>
                <a:sym typeface="Lustria"/>
              </a:rPr>
              <a:t>For this lab, PhET interactive simulations (https://phet.colorado.edu/en/simulation/molecule-shapes) will be used to revisit Lewis Structures and VSEPR geometry understanding. </a:t>
            </a:r>
            <a:endParaRPr sz="2200" b="1">
              <a:solidFill>
                <a:srgbClr val="00B0F0"/>
              </a:solidFill>
              <a:latin typeface="Lustria"/>
              <a:ea typeface="Lustria"/>
              <a:cs typeface="Lustria"/>
              <a:sym typeface="Lustria"/>
            </a:endParaRPr>
          </a:p>
          <a:p>
            <a:pPr marL="342900" marR="0" lvl="0" indent="-342900" algn="just" rtl="0">
              <a:spcBef>
                <a:spcPts val="0"/>
              </a:spcBef>
              <a:spcAft>
                <a:spcPts val="0"/>
              </a:spcAft>
              <a:buClr>
                <a:srgbClr val="00B050"/>
              </a:buClr>
              <a:buSzPts val="2000"/>
              <a:buFont typeface="Arial"/>
              <a:buChar char="•"/>
            </a:pPr>
            <a:r>
              <a:rPr lang="en-US" sz="2000">
                <a:solidFill>
                  <a:srgbClr val="00B050"/>
                </a:solidFill>
                <a:latin typeface="Lustria"/>
                <a:ea typeface="Lustria"/>
                <a:cs typeface="Lustria"/>
                <a:sym typeface="Lustria"/>
              </a:rPr>
              <a:t>After practicing with the models and other tools, students will work some of the examples for Lewis Structures without the use of model kits or simulation software so they can learn how to  write them out by hand. The step-by-step procedure is as follows:</a:t>
            </a:r>
            <a:endParaRPr/>
          </a:p>
          <a:p>
            <a:pPr marL="457200" marR="0" lvl="0" indent="-457200" algn="l" rtl="0">
              <a:spcBef>
                <a:spcPts val="0"/>
              </a:spcBef>
              <a:spcAft>
                <a:spcPts val="0"/>
              </a:spcAft>
              <a:buClr>
                <a:srgbClr val="FF0000"/>
              </a:buClr>
              <a:buSzPts val="2000"/>
              <a:buFont typeface="Calibri"/>
              <a:buAutoNum type="arabicPeriod"/>
            </a:pPr>
            <a:r>
              <a:rPr lang="en-US" sz="2000">
                <a:solidFill>
                  <a:srgbClr val="FF0000"/>
                </a:solidFill>
                <a:latin typeface="Lustria"/>
                <a:ea typeface="Lustria"/>
                <a:cs typeface="Lustria"/>
                <a:sym typeface="Lustria"/>
              </a:rPr>
              <a:t>Distribute the worksheet to students to complete the valence electron count, Lewis structure, and formal charge columns.</a:t>
            </a:r>
            <a:endParaRPr/>
          </a:p>
          <a:p>
            <a:pPr marL="457200" marR="0" lvl="0" indent="-457200" algn="l" rtl="0">
              <a:spcBef>
                <a:spcPts val="0"/>
              </a:spcBef>
              <a:spcAft>
                <a:spcPts val="0"/>
              </a:spcAft>
              <a:buClr>
                <a:srgbClr val="0070C0"/>
              </a:buClr>
              <a:buSzPts val="2000"/>
              <a:buFont typeface="Calibri"/>
              <a:buAutoNum type="arabicPeriod"/>
            </a:pPr>
            <a:r>
              <a:rPr lang="en-US" sz="2000">
                <a:solidFill>
                  <a:srgbClr val="0070C0"/>
                </a:solidFill>
                <a:latin typeface="Lustria"/>
                <a:ea typeface="Lustria"/>
                <a:cs typeface="Lustria"/>
                <a:sym typeface="Lustria"/>
              </a:rPr>
              <a:t>Students work in groups to complete (with the help of Table 1) the columns for the next 5 examples given below. Those answers will be reviewed together.</a:t>
            </a:r>
            <a:endParaRPr sz="2200">
              <a:solidFill>
                <a:srgbClr val="0070C0"/>
              </a:solidFill>
              <a:latin typeface="Lustria"/>
              <a:ea typeface="Lustria"/>
              <a:cs typeface="Lustria"/>
              <a:sym typeface="Lustria"/>
            </a:endParaRPr>
          </a:p>
        </p:txBody>
      </p:sp>
      <p:sp>
        <p:nvSpPr>
          <p:cNvPr id="245" name="Google Shape;245;p8"/>
          <p:cNvSpPr/>
          <p:nvPr/>
        </p:nvSpPr>
        <p:spPr>
          <a:xfrm>
            <a:off x="3260714" y="329350"/>
            <a:ext cx="3384581" cy="54957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800" b="1" cap="small">
                <a:solidFill>
                  <a:srgbClr val="00B0F0"/>
                </a:solidFill>
                <a:latin typeface="Lustria"/>
                <a:ea typeface="Lustria"/>
                <a:cs typeface="Lustria"/>
                <a:sym typeface="Lustria"/>
              </a:rPr>
              <a:t>Molecular Shape</a:t>
            </a:r>
            <a:endParaRPr sz="2800">
              <a:solidFill>
                <a:srgbClr val="00B0F0"/>
              </a:solidFill>
              <a:latin typeface="Lustria"/>
              <a:ea typeface="Lustria"/>
              <a:cs typeface="Lustria"/>
              <a:sym typeface="Lustria"/>
            </a:endParaRPr>
          </a:p>
        </p:txBody>
      </p:sp>
      <p:sp>
        <p:nvSpPr>
          <p:cNvPr id="246" name="Google Shape;246;p8"/>
          <p:cNvSpPr txBox="1"/>
          <p:nvPr/>
        </p:nvSpPr>
        <p:spPr>
          <a:xfrm>
            <a:off x="107504" y="0"/>
            <a:ext cx="2711896"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b="0" u="none">
                <a:solidFill>
                  <a:srgbClr val="92D050"/>
                </a:solidFill>
                <a:latin typeface="Rosarivo"/>
                <a:ea typeface="Rosarivo"/>
                <a:cs typeface="Rosarivo"/>
                <a:sym typeface="Rosarivo"/>
              </a:rPr>
              <a:t>CHE 101L</a:t>
            </a:r>
            <a:endParaRPr sz="4400" b="0" u="none">
              <a:solidFill>
                <a:srgbClr val="92D050"/>
              </a:solidFill>
              <a:latin typeface="Rosarivo"/>
              <a:ea typeface="Rosarivo"/>
              <a:cs typeface="Rosarivo"/>
              <a:sym typeface="Rosarivo"/>
            </a:endParaRPr>
          </a:p>
        </p:txBody>
      </p:sp>
      <p:pic>
        <p:nvPicPr>
          <p:cNvPr id="247" name="Google Shape;247;p8" descr="Four-day IMUN conference to hold at NSU | Dhaka Tribune"/>
          <p:cNvPicPr preferRelativeResize="0"/>
          <p:nvPr/>
        </p:nvPicPr>
        <p:blipFill rotWithShape="1">
          <a:blip r:embed="rId3">
            <a:alphaModFix/>
          </a:blip>
          <a:srcRect l="26287" r="26268"/>
          <a:stretch/>
        </p:blipFill>
        <p:spPr>
          <a:xfrm>
            <a:off x="8115300" y="76201"/>
            <a:ext cx="800100" cy="990599"/>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9"/>
          <p:cNvPicPr preferRelativeResize="0"/>
          <p:nvPr/>
        </p:nvPicPr>
        <p:blipFill rotWithShape="1">
          <a:blip r:embed="rId3">
            <a:alphaModFix/>
          </a:blip>
          <a:srcRect/>
          <a:stretch/>
        </p:blipFill>
        <p:spPr>
          <a:xfrm>
            <a:off x="304800" y="1447800"/>
            <a:ext cx="8686800" cy="1871754"/>
          </a:xfrm>
          <a:prstGeom prst="rect">
            <a:avLst/>
          </a:prstGeom>
          <a:noFill/>
          <a:ln w="9525" cap="flat" cmpd="sng">
            <a:solidFill>
              <a:srgbClr val="92D050"/>
            </a:solidFill>
            <a:prstDash val="solid"/>
            <a:round/>
            <a:headEnd type="none" w="sm" len="sm"/>
            <a:tailEnd type="none" w="sm" len="sm"/>
          </a:ln>
        </p:spPr>
      </p:pic>
      <p:pic>
        <p:nvPicPr>
          <p:cNvPr id="253" name="Google Shape;253;p9"/>
          <p:cNvPicPr preferRelativeResize="0"/>
          <p:nvPr/>
        </p:nvPicPr>
        <p:blipFill rotWithShape="1">
          <a:blip r:embed="rId4">
            <a:alphaModFix/>
          </a:blip>
          <a:srcRect/>
          <a:stretch/>
        </p:blipFill>
        <p:spPr>
          <a:xfrm>
            <a:off x="304800" y="3352800"/>
            <a:ext cx="1914739" cy="3443379"/>
          </a:xfrm>
          <a:prstGeom prst="rect">
            <a:avLst/>
          </a:prstGeom>
          <a:noFill/>
          <a:ln>
            <a:noFill/>
          </a:ln>
        </p:spPr>
      </p:pic>
      <p:pic>
        <p:nvPicPr>
          <p:cNvPr id="254" name="Google Shape;254;p9"/>
          <p:cNvPicPr preferRelativeResize="0"/>
          <p:nvPr/>
        </p:nvPicPr>
        <p:blipFill rotWithShape="1">
          <a:blip r:embed="rId5">
            <a:alphaModFix/>
          </a:blip>
          <a:srcRect/>
          <a:stretch/>
        </p:blipFill>
        <p:spPr>
          <a:xfrm>
            <a:off x="2324100" y="3582728"/>
            <a:ext cx="2736850" cy="2060575"/>
          </a:xfrm>
          <a:prstGeom prst="rect">
            <a:avLst/>
          </a:prstGeom>
          <a:noFill/>
          <a:ln>
            <a:noFill/>
          </a:ln>
        </p:spPr>
      </p:pic>
      <p:grpSp>
        <p:nvGrpSpPr>
          <p:cNvPr id="255" name="Google Shape;255;p9"/>
          <p:cNvGrpSpPr/>
          <p:nvPr/>
        </p:nvGrpSpPr>
        <p:grpSpPr>
          <a:xfrm>
            <a:off x="5791200" y="3783012"/>
            <a:ext cx="3048000" cy="2236788"/>
            <a:chOff x="3360" y="905"/>
            <a:chExt cx="1920" cy="1409"/>
          </a:xfrm>
        </p:grpSpPr>
        <p:sp>
          <p:nvSpPr>
            <p:cNvPr id="256" name="Google Shape;256;p9"/>
            <p:cNvSpPr txBox="1"/>
            <p:nvPr/>
          </p:nvSpPr>
          <p:spPr>
            <a:xfrm>
              <a:off x="3360" y="1868"/>
              <a:ext cx="1920" cy="4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B0F0"/>
                  </a:solidFill>
                  <a:latin typeface="Lustria"/>
                  <a:ea typeface="Lustria"/>
                  <a:cs typeface="Lustria"/>
                  <a:sym typeface="Lustria"/>
                </a:rPr>
                <a:t>Examples:</a:t>
              </a:r>
              <a:endParaRPr/>
            </a:p>
            <a:p>
              <a:pPr marL="0" marR="0" lvl="0" indent="0" algn="l" rtl="0">
                <a:spcBef>
                  <a:spcPts val="0"/>
                </a:spcBef>
                <a:spcAft>
                  <a:spcPts val="0"/>
                </a:spcAft>
                <a:buNone/>
              </a:pPr>
              <a:r>
                <a:rPr lang="en-US" sz="2000" b="1">
                  <a:solidFill>
                    <a:srgbClr val="00B0F0"/>
                  </a:solidFill>
                  <a:latin typeface="Lustria"/>
                  <a:ea typeface="Lustria"/>
                  <a:cs typeface="Lustria"/>
                  <a:sym typeface="Lustria"/>
                </a:rPr>
                <a:t>CS</a:t>
              </a:r>
              <a:r>
                <a:rPr lang="en-US" sz="2000" b="1" baseline="-25000">
                  <a:solidFill>
                    <a:srgbClr val="00B0F0"/>
                  </a:solidFill>
                  <a:latin typeface="Lustria"/>
                  <a:ea typeface="Lustria"/>
                  <a:cs typeface="Lustria"/>
                  <a:sym typeface="Lustria"/>
                </a:rPr>
                <a:t>2</a:t>
              </a:r>
              <a:r>
                <a:rPr lang="en-US" sz="2000" b="1">
                  <a:solidFill>
                    <a:srgbClr val="00B0F0"/>
                  </a:solidFill>
                  <a:latin typeface="Lustria"/>
                  <a:ea typeface="Lustria"/>
                  <a:cs typeface="Lustria"/>
                  <a:sym typeface="Lustria"/>
                </a:rPr>
                <a:t>, HCN, BeF</a:t>
              </a:r>
              <a:r>
                <a:rPr lang="en-US" sz="2000" b="1" baseline="-25000">
                  <a:solidFill>
                    <a:srgbClr val="00B0F0"/>
                  </a:solidFill>
                  <a:latin typeface="Lustria"/>
                  <a:ea typeface="Lustria"/>
                  <a:cs typeface="Lustria"/>
                  <a:sym typeface="Lustria"/>
                </a:rPr>
                <a:t>2</a:t>
              </a:r>
              <a:r>
                <a:rPr lang="en-US" sz="2000" b="1">
                  <a:solidFill>
                    <a:srgbClr val="00B0F0"/>
                  </a:solidFill>
                  <a:latin typeface="Lustria"/>
                  <a:ea typeface="Lustria"/>
                  <a:cs typeface="Lustria"/>
                  <a:sym typeface="Lustria"/>
                </a:rPr>
                <a:t>, CO</a:t>
              </a:r>
              <a:r>
                <a:rPr lang="en-US" sz="2000" b="1" baseline="-25000">
                  <a:solidFill>
                    <a:srgbClr val="00B0F0"/>
                  </a:solidFill>
                  <a:latin typeface="Lustria"/>
                  <a:ea typeface="Lustria"/>
                  <a:cs typeface="Lustria"/>
                  <a:sym typeface="Lustria"/>
                </a:rPr>
                <a:t>2</a:t>
              </a:r>
              <a:endParaRPr sz="2000" b="1">
                <a:solidFill>
                  <a:srgbClr val="00B0F0"/>
                </a:solidFill>
                <a:latin typeface="Lustria"/>
                <a:ea typeface="Lustria"/>
                <a:cs typeface="Lustria"/>
                <a:sym typeface="Lustria"/>
              </a:endParaRPr>
            </a:p>
          </p:txBody>
        </p:sp>
        <p:sp>
          <p:nvSpPr>
            <p:cNvPr id="257" name="Google Shape;257;p9"/>
            <p:cNvSpPr txBox="1"/>
            <p:nvPr/>
          </p:nvSpPr>
          <p:spPr>
            <a:xfrm>
              <a:off x="3456" y="905"/>
              <a:ext cx="421"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Lustria"/>
                  <a:ea typeface="Lustria"/>
                  <a:cs typeface="Lustria"/>
                  <a:sym typeface="Lustria"/>
                </a:rPr>
                <a:t>AX</a:t>
              </a:r>
              <a:r>
                <a:rPr lang="en-US" sz="2000" b="1" baseline="-25000">
                  <a:solidFill>
                    <a:schemeClr val="dk1"/>
                  </a:solidFill>
                  <a:latin typeface="Lustria"/>
                  <a:ea typeface="Lustria"/>
                  <a:cs typeface="Lustria"/>
                  <a:sym typeface="Lustria"/>
                </a:rPr>
                <a:t>2</a:t>
              </a:r>
              <a:endParaRPr sz="2000" b="1">
                <a:solidFill>
                  <a:schemeClr val="dk1"/>
                </a:solidFill>
                <a:latin typeface="Lustria"/>
                <a:ea typeface="Lustria"/>
                <a:cs typeface="Lustria"/>
                <a:sym typeface="Lustria"/>
              </a:endParaRPr>
            </a:p>
          </p:txBody>
        </p:sp>
        <p:pic>
          <p:nvPicPr>
            <p:cNvPr id="258" name="Google Shape;258;p9"/>
            <p:cNvPicPr preferRelativeResize="0"/>
            <p:nvPr/>
          </p:nvPicPr>
          <p:blipFill rotWithShape="1">
            <a:blip r:embed="rId6">
              <a:alphaModFix/>
            </a:blip>
            <a:srcRect/>
            <a:stretch/>
          </p:blipFill>
          <p:spPr>
            <a:xfrm>
              <a:off x="3360" y="1127"/>
              <a:ext cx="1920" cy="634"/>
            </a:xfrm>
            <a:prstGeom prst="rect">
              <a:avLst/>
            </a:prstGeom>
            <a:noFill/>
            <a:ln>
              <a:noFill/>
            </a:ln>
          </p:spPr>
        </p:pic>
      </p:grpSp>
      <p:sp>
        <p:nvSpPr>
          <p:cNvPr id="259" name="Google Shape;259;p9"/>
          <p:cNvSpPr txBox="1"/>
          <p:nvPr/>
        </p:nvSpPr>
        <p:spPr>
          <a:xfrm>
            <a:off x="2348049" y="5710535"/>
            <a:ext cx="3007618" cy="46166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Lustria"/>
                <a:ea typeface="Lustria"/>
                <a:cs typeface="Lustria"/>
                <a:sym typeface="Lustria"/>
              </a:rPr>
              <a:t>Electronic Geometry</a:t>
            </a:r>
            <a:endParaRPr sz="2400" b="1">
              <a:solidFill>
                <a:srgbClr val="FF0000"/>
              </a:solidFill>
              <a:latin typeface="Lustria"/>
              <a:ea typeface="Lustria"/>
              <a:cs typeface="Lustria"/>
              <a:sym typeface="Lustria"/>
            </a:endParaRPr>
          </a:p>
        </p:txBody>
      </p:sp>
      <p:sp>
        <p:nvSpPr>
          <p:cNvPr id="260" name="Google Shape;260;p9"/>
          <p:cNvSpPr txBox="1"/>
          <p:nvPr/>
        </p:nvSpPr>
        <p:spPr>
          <a:xfrm>
            <a:off x="2298701" y="172330"/>
            <a:ext cx="4953000" cy="830997"/>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7030A0"/>
                </a:solidFill>
                <a:latin typeface="Lustria"/>
                <a:ea typeface="Lustria"/>
                <a:cs typeface="Lustria"/>
                <a:sym typeface="Lustria"/>
              </a:rPr>
              <a:t>Molecular Shapes with Two Electron Groups</a:t>
            </a:r>
            <a:endParaRPr sz="2400" b="1">
              <a:solidFill>
                <a:srgbClr val="7030A0"/>
              </a:solidFill>
              <a:latin typeface="Lustria"/>
              <a:ea typeface="Lustria"/>
              <a:cs typeface="Lustria"/>
              <a:sym typeface="Lustria"/>
            </a:endParaRPr>
          </a:p>
        </p:txBody>
      </p:sp>
      <p:sp>
        <p:nvSpPr>
          <p:cNvPr id="261" name="Google Shape;261;p9"/>
          <p:cNvSpPr txBox="1"/>
          <p:nvPr/>
        </p:nvSpPr>
        <p:spPr>
          <a:xfrm>
            <a:off x="107504" y="157490"/>
            <a:ext cx="2254696" cy="8331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2D050"/>
              </a:buClr>
              <a:buSzPts val="4400"/>
              <a:buFont typeface="Rosarivo"/>
              <a:buNone/>
            </a:pPr>
            <a:r>
              <a:rPr lang="en-US" sz="4400">
                <a:solidFill>
                  <a:srgbClr val="92D050"/>
                </a:solidFill>
                <a:latin typeface="Rosarivo"/>
                <a:ea typeface="Rosarivo"/>
                <a:cs typeface="Rosarivo"/>
                <a:sym typeface="Rosarivo"/>
              </a:rPr>
              <a:t>CHE 101</a:t>
            </a:r>
            <a:endParaRPr sz="4400">
              <a:solidFill>
                <a:srgbClr val="92D050"/>
              </a:solidFill>
              <a:latin typeface="Rosarivo"/>
              <a:ea typeface="Rosarivo"/>
              <a:cs typeface="Rosarivo"/>
              <a:sym typeface="Rosarivo"/>
            </a:endParaRPr>
          </a:p>
        </p:txBody>
      </p:sp>
      <p:pic>
        <p:nvPicPr>
          <p:cNvPr id="262" name="Google Shape;262;p9" descr="Four-day IMUN conference to hold at NSU | Dhaka Tribune"/>
          <p:cNvPicPr preferRelativeResize="0"/>
          <p:nvPr/>
        </p:nvPicPr>
        <p:blipFill rotWithShape="1">
          <a:blip r:embed="rId7">
            <a:alphaModFix/>
          </a:blip>
          <a:srcRect l="26287" r="26268"/>
          <a:stretch/>
        </p:blipFill>
        <p:spPr>
          <a:xfrm>
            <a:off x="8115300" y="76201"/>
            <a:ext cx="800100" cy="990599"/>
          </a:xfrm>
          <a:prstGeom prst="rect">
            <a:avLst/>
          </a:prstGeom>
          <a:noFill/>
          <a:ln>
            <a:noFill/>
          </a:ln>
        </p:spPr>
      </p:pic>
    </p:spTree>
  </p:cSld>
  <p:clrMapOvr>
    <a:masterClrMapping/>
  </p:clrMapOvr>
  <p:transition spd="med">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874</Words>
  <Application>Microsoft Office PowerPoint</Application>
  <PresentationFormat>On-screen Show (4:3)</PresentationFormat>
  <Paragraphs>155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Lustria</vt:lpstr>
      <vt:lpstr>Calibri Light</vt:lpstr>
      <vt:lpstr>Corbel</vt:lpstr>
      <vt:lpstr>Calibri</vt:lpstr>
      <vt:lpstr>Arial</vt:lpstr>
      <vt:lpstr>Rosarivo</vt:lpstr>
      <vt:lpstr>Calisto MT</vt:lpstr>
      <vt:lpstr>Office Theme</vt:lpstr>
      <vt:lpstr>PowerPoint Presentation</vt:lpstr>
      <vt:lpstr>PowerPoint Presentation</vt:lpstr>
      <vt:lpstr>PowerPoint Presentation</vt:lpstr>
      <vt:lpstr>PowerPoint Presentation</vt:lpstr>
      <vt:lpstr>The F2 Molecule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kabir</dc:creator>
  <cp:lastModifiedBy>Monzil Hossain</cp:lastModifiedBy>
  <cp:revision>3</cp:revision>
  <dcterms:created xsi:type="dcterms:W3CDTF">2010-09-25T14:59:39Z</dcterms:created>
  <dcterms:modified xsi:type="dcterms:W3CDTF">2025-10-06T10:32:28Z</dcterms:modified>
</cp:coreProperties>
</file>